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74" r:id="rId3"/>
    <p:sldId id="290" r:id="rId4"/>
    <p:sldId id="272" r:id="rId5"/>
    <p:sldId id="275" r:id="rId6"/>
    <p:sldId id="279" r:id="rId7"/>
    <p:sldId id="259" r:id="rId8"/>
    <p:sldId id="291" r:id="rId9"/>
    <p:sldId id="263" r:id="rId10"/>
    <p:sldId id="280" r:id="rId11"/>
    <p:sldId id="276" r:id="rId12"/>
    <p:sldId id="281" r:id="rId13"/>
    <p:sldId id="292" r:id="rId14"/>
    <p:sldId id="284" r:id="rId15"/>
    <p:sldId id="289" r:id="rId16"/>
    <p:sldId id="287" r:id="rId17"/>
    <p:sldId id="288" r:id="rId18"/>
    <p:sldId id="285" r:id="rId19"/>
    <p:sldId id="283" r:id="rId20"/>
    <p:sldId id="257" r:id="rId21"/>
    <p:sldId id="277" r:id="rId22"/>
    <p:sldId id="269" r:id="rId23"/>
    <p:sldId id="273" r:id="rId24"/>
    <p:sldId id="268" r:id="rId25"/>
    <p:sldId id="271" r:id="rId26"/>
    <p:sldId id="261" r:id="rId27"/>
    <p:sldId id="264" r:id="rId28"/>
    <p:sldId id="266" r:id="rId29"/>
    <p:sldId id="262" r:id="rId30"/>
    <p:sldId id="258" r:id="rId31"/>
    <p:sldId id="29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7145"/>
    <a:srgbClr val="FFFFFF"/>
    <a:srgbClr val="1573B9"/>
    <a:srgbClr val="0070C0"/>
    <a:srgbClr val="EAEBCB"/>
    <a:srgbClr val="EBEBEB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959" autoAdjust="0"/>
  </p:normalViewPr>
  <p:slideViewPr>
    <p:cSldViewPr snapToGrid="0">
      <p:cViewPr varScale="1">
        <p:scale>
          <a:sx n="62" d="100"/>
          <a:sy n="62" d="100"/>
        </p:scale>
        <p:origin x="60" y="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4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F733F0-BCE9-4C1D-8123-C8B375A346A3}" type="datetimeFigureOut">
              <a:rPr lang="en-US" smtClean="0"/>
              <a:t>4/28/2018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E778B-7371-4831-8334-1B0FCEC1A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150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started writing slides for this course describing precise underlying theory of both statistics and R.  After I finished the first several I decided it was a terrible approach.  Analysis is like playing the guitar…learn some songs you can play first then fill in with theory and scales as needed.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E778B-7371-4831-8334-1B0FCEC1ABE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4226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E778B-7371-4831-8334-1B0FCEC1ABE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6550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started writing slides for this course describing precise underlying theory of both statistics and R.  After I finished the first several I decided it was a terrible approach.  Analysis is like playing the guitar…learn some songs you can play first then fill in with theory and scales as needed.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E778B-7371-4831-8334-1B0FCEC1ABE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4661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started writing slides for this course describing precise underlying theory of both statistics and R.  After I finished the first several I decided it was a terrible approach.  Analysis is like playing the guitar…learn some songs you can play first then fill in with theory and scales as needed.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E778B-7371-4831-8334-1B0FCEC1ABE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5545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started writing slides for this course describing precise underlying theory of both statistics and R.  After I finished the first several I decided it was a terrible approach.  Analysis is like playing the guitar…learn some songs you can play first then fill in with theory and scales as needed.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E778B-7371-4831-8334-1B0FCEC1ABE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764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started writing slides for this course describing precise underlying theory of both statistics and R.  After I finished the first several I decided it was a terrible approach.  Analysis is like playing the guitar…learn some songs you can play first then fill in with theory and scales as needed.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E778B-7371-4831-8334-1B0FCEC1ABE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0257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p_load</a:t>
            </a:r>
            <a:r>
              <a:rPr lang="en-US" dirty="0"/>
              <a:t>(</a:t>
            </a:r>
            <a:r>
              <a:rPr lang="en-US" dirty="0" err="1"/>
              <a:t>rvest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tops &lt;- 'https://www.fluentu.com/blog/english/basic-english-phrases' %&gt;%</a:t>
            </a:r>
          </a:p>
          <a:p>
            <a:r>
              <a:rPr lang="en-US" dirty="0"/>
              <a:t>    </a:t>
            </a:r>
            <a:r>
              <a:rPr lang="en-US" dirty="0" err="1"/>
              <a:t>read_html</a:t>
            </a:r>
            <a:r>
              <a:rPr lang="en-US" dirty="0"/>
              <a:t>() %&gt;%</a:t>
            </a:r>
          </a:p>
          <a:p>
            <a:r>
              <a:rPr lang="en-US" dirty="0"/>
              <a:t>    </a:t>
            </a:r>
            <a:r>
              <a:rPr lang="en-US" dirty="0" err="1"/>
              <a:t>html_nodes</a:t>
            </a:r>
            <a:r>
              <a:rPr lang="en-US" dirty="0"/>
              <a:t>('h4') %&gt;%</a:t>
            </a:r>
          </a:p>
          <a:p>
            <a:r>
              <a:rPr lang="en-US" dirty="0"/>
              <a:t>    </a:t>
            </a:r>
            <a:r>
              <a:rPr lang="en-US" dirty="0" err="1"/>
              <a:t>html_text</a:t>
            </a:r>
            <a:r>
              <a:rPr lang="en-US" dirty="0"/>
              <a:t>()</a:t>
            </a:r>
          </a:p>
          <a:p>
            <a:endParaRPr lang="en-US" dirty="0"/>
          </a:p>
          <a:p>
            <a:r>
              <a:rPr lang="en-US" dirty="0"/>
              <a:t>cat(</a:t>
            </a:r>
            <a:r>
              <a:rPr lang="en-US" dirty="0" err="1"/>
              <a:t>gsub</a:t>
            </a:r>
            <a:r>
              <a:rPr lang="en-US" dirty="0"/>
              <a:t>('^\\d+\\.\\s+', '', tops), file = 'clipboard', </a:t>
            </a:r>
            <a:r>
              <a:rPr lang="en-US" dirty="0" err="1"/>
              <a:t>sep</a:t>
            </a:r>
            <a:r>
              <a:rPr lang="en-US" dirty="0"/>
              <a:t> ='\n'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E778B-7371-4831-8334-1B0FCEC1ABE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664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geoms</a:t>
            </a:r>
            <a:r>
              <a:rPr lang="en-US" dirty="0"/>
              <a:t> and aesthetics = nouns, verbs, and adjectives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E778B-7371-4831-8334-1B0FCEC1ABE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8508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D8DEC-C860-43F6-BB94-18B32EFFD0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56C3D0-9278-4390-8701-332D0C5AEA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D4926-7106-4DCC-B92D-D9CEACA17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423B-8F55-49FD-A178-0C87A8A1FEE8}" type="datetimeFigureOut">
              <a:rPr lang="en-US" smtClean="0"/>
              <a:t>4/28/2018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7D583F-4FBD-4AAA-B099-83881DE77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9FDACC-A8DD-44DE-9DB5-BF1F2128B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0B41E-E3F8-4472-A5EF-EE63B2117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918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D31AD-7488-4964-9C62-068F622EF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3CA3BC-837A-4E76-B4CB-EBB96414DA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2037C7-A894-40F1-829D-D7F25395D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423B-8F55-49FD-A178-0C87A8A1FEE8}" type="datetimeFigureOut">
              <a:rPr lang="en-US" smtClean="0"/>
              <a:t>4/28/2018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E79F14-31FD-49C4-AC6B-6B7D4B24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A380A-67D8-40CA-B225-3293915D7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0B41E-E3F8-4472-A5EF-EE63B2117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1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C4A4E5-0DE7-464D-B4A3-96CFE687EF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8E748-4905-467B-8C76-4F06382536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2E80-EE9A-4AC6-93AE-8E277701D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423B-8F55-49FD-A178-0C87A8A1FEE8}" type="datetimeFigureOut">
              <a:rPr lang="en-US" smtClean="0"/>
              <a:t>4/28/2018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F27844-1775-49D9-BA90-AB336315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941570-7190-4890-96CC-39BC13B1E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0B41E-E3F8-4472-A5EF-EE63B2117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223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9A597-8485-4855-A15A-0452ADDC6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97D1D-4EEA-4AB8-A5AD-265905756F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A170E-CEF5-47EA-902C-6C8F8F952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423B-8F55-49FD-A178-0C87A8A1FEE8}" type="datetimeFigureOut">
              <a:rPr lang="en-US" smtClean="0"/>
              <a:t>4/28/2018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F54C29-7E4D-4E27-AAD3-25A776E04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0C0F6-E2AD-4913-8ACE-59A5DEF81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0B41E-E3F8-4472-A5EF-EE63B2117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240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B83F5-743F-445B-869E-65BB49D75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1715A9-98FD-475D-888E-0B66F377A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0414C6-8F3D-4757-98FB-C57C3A294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423B-8F55-49FD-A178-0C87A8A1FEE8}" type="datetimeFigureOut">
              <a:rPr lang="en-US" smtClean="0"/>
              <a:t>4/28/2018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BAA90A-1348-444F-9536-4064E7CE0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9E27F5-FA52-4628-ABBC-4B7F09940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0B41E-E3F8-4472-A5EF-EE63B2117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002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4E838-BE46-4F2A-B9A2-3B3EE452E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670CB-37EB-4C60-AACE-CA801BB8A2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9255F0-D9C0-431F-9CE5-B8AA90D1D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5CD957-0005-409B-86E4-DFEFF0A61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423B-8F55-49FD-A178-0C87A8A1FEE8}" type="datetimeFigureOut">
              <a:rPr lang="en-US" smtClean="0"/>
              <a:t>4/28/2018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68EF3E-2CB4-4D1B-946C-8F6E44E47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FFDC7A-28F8-439F-AD52-1D219F842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0B41E-E3F8-4472-A5EF-EE63B2117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91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DF662-C506-4A9E-B0DD-E659D2216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C08B11-0482-461B-A13A-3D16C14FEB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0FC89A-19FD-4838-AEDF-817A17A52B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647A00-B010-4F64-882D-1B52D40A43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F2590D-4E6A-4695-AC73-428AED70AC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4C3234-CAF6-4F77-8C92-6A1E0A28C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423B-8F55-49FD-A178-0C87A8A1FEE8}" type="datetimeFigureOut">
              <a:rPr lang="en-US" smtClean="0"/>
              <a:t>4/28/2018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E089D1-380A-4545-ABFE-C3926B9A4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6848B3-CF28-4E7A-B66F-87209C217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0B41E-E3F8-4472-A5EF-EE63B2117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854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BB3BB-2C64-4B14-AB6A-B2BB23387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8E1A95-737D-427D-AD58-EDD13204D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423B-8F55-49FD-A178-0C87A8A1FEE8}" type="datetimeFigureOut">
              <a:rPr lang="en-US" smtClean="0"/>
              <a:t>4/28/2018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20BB6D-FBD2-497D-A76D-0693C7859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01F26A-97EB-4167-9A5D-01886B2EB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0B41E-E3F8-4472-A5EF-EE63B2117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30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DF5BE6-CA50-4860-9A17-32D51D2EB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423B-8F55-49FD-A178-0C87A8A1FEE8}" type="datetimeFigureOut">
              <a:rPr lang="en-US" smtClean="0"/>
              <a:t>4/28/2018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8C5030-0A63-44DC-81A1-2450BD858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D21E4A-E055-434A-A0FA-5D7ECFE4A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0B41E-E3F8-4472-A5EF-EE63B2117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932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9A631-4F4C-4CE3-B57B-EFE62755C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9A944-A922-430A-B77A-A39E185092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3F8F9D-F8A4-4033-83E6-58CE69A9D6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B4B738-3B1B-42DC-B3FA-D3690E7A5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423B-8F55-49FD-A178-0C87A8A1FEE8}" type="datetimeFigureOut">
              <a:rPr lang="en-US" smtClean="0"/>
              <a:t>4/28/2018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1B958F-F0F6-4C21-9AF9-B4AAA7ADF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43F647-F537-443C-AAB8-ABE6B7067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0B41E-E3F8-4472-A5EF-EE63B2117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729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A1736-9E9C-442A-8D43-9BA8E8826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B20F5F-87C6-4389-A74A-866DB6D8D1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34D697-1D07-4C88-A16D-19CB14C468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7555C-07A3-4207-97EA-5379C8569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423B-8F55-49FD-A178-0C87A8A1FEE8}" type="datetimeFigureOut">
              <a:rPr lang="en-US" smtClean="0"/>
              <a:t>4/28/2018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59B788-B147-473B-BB46-099449D75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1A9871-62B7-455C-97B3-710F366F1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0B41E-E3F8-4472-A5EF-EE63B2117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759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78E33A-4763-4346-8F22-8D157CAF0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6A63E2-F7F4-47EC-A742-11610CC125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30A60-53A5-44F3-9EB2-F174525610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C7423B-8F55-49FD-A178-0C87A8A1FEE8}" type="datetimeFigureOut">
              <a:rPr lang="en-US" smtClean="0"/>
              <a:t>4/28/2018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382A75-E5AB-48E3-B4C5-E4BE8B1313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C73D9A-00DB-4D3F-8442-999BA1B673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90B41E-E3F8-4472-A5EF-EE63B2117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905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8SGif63VW6E?list=PLNtpLD4WiWbw9Cgcg6IU75u-44TrrN3A4?rel=0;start=246;end=292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87A96FF-7EB2-44ED-8641-9DF755A64666}"/>
              </a:ext>
            </a:extLst>
          </p:cNvPr>
          <p:cNvSpPr txBox="1"/>
          <p:nvPr/>
        </p:nvSpPr>
        <p:spPr>
          <a:xfrm>
            <a:off x="2686050" y="2459504"/>
            <a:ext cx="78168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Goal: </a:t>
            </a:r>
            <a:r>
              <a:rPr lang="en-US" sz="4000" dirty="0"/>
              <a:t>Be able to quickly answer elementary questions about your product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3890701-7048-4A64-81B4-76C463878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2917E6A-565A-4416-9C92-DA741EB2D161}"/>
              </a:ext>
            </a:extLst>
          </p:cNvPr>
          <p:cNvSpPr txBox="1">
            <a:spLocks/>
          </p:cNvSpPr>
          <p:nvPr/>
        </p:nvSpPr>
        <p:spPr>
          <a:xfrm>
            <a:off x="56098" y="28983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/>
              <a:t>Intro to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1361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5089319-5DC1-4732-BE49-B3A73EB023C7}"/>
              </a:ext>
            </a:extLst>
          </p:cNvPr>
          <p:cNvSpPr txBox="1">
            <a:spLocks/>
          </p:cNvSpPr>
          <p:nvPr/>
        </p:nvSpPr>
        <p:spPr>
          <a:xfrm>
            <a:off x="589966" y="161265"/>
            <a:ext cx="2755578" cy="29629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excel: Presets Choices</a:t>
            </a:r>
          </a:p>
          <a:p>
            <a:r>
              <a:rPr lang="en-US" dirty="0"/>
              <a:t>of Graphics</a:t>
            </a:r>
          </a:p>
        </p:txBody>
      </p:sp>
      <p:graphicFrame>
        <p:nvGraphicFramePr>
          <p:cNvPr id="8" name="Content Placeholder 6">
            <a:extLst>
              <a:ext uri="{FF2B5EF4-FFF2-40B4-BE49-F238E27FC236}">
                <a16:creationId xmlns:a16="http://schemas.microsoft.com/office/drawing/2014/main" id="{E706958D-45B0-40CA-81CE-C4F7A556B1C4}"/>
              </a:ext>
            </a:extLst>
          </p:cNvPr>
          <p:cNvGraphicFramePr>
            <a:graphicFrameLocks/>
          </p:cNvGraphicFramePr>
          <p:nvPr/>
        </p:nvGraphicFramePr>
        <p:xfrm>
          <a:off x="974593" y="4001294"/>
          <a:ext cx="1711458" cy="126603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78007">
                  <a:extLst>
                    <a:ext uri="{9D8B030D-6E8A-4147-A177-3AD203B41FA5}">
                      <a16:colId xmlns:a16="http://schemas.microsoft.com/office/drawing/2014/main" val="2626080468"/>
                    </a:ext>
                  </a:extLst>
                </a:gridCol>
                <a:gridCol w="933451">
                  <a:extLst>
                    <a:ext uri="{9D8B030D-6E8A-4147-A177-3AD203B41FA5}">
                      <a16:colId xmlns:a16="http://schemas.microsoft.com/office/drawing/2014/main" val="93631301"/>
                    </a:ext>
                  </a:extLst>
                </a:gridCol>
              </a:tblGrid>
              <a:tr h="316508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en-US" dirty="0"/>
                        <a:t>Grade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en-US" dirty="0"/>
                        <a:t>Passing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3812529"/>
                  </a:ext>
                </a:extLst>
              </a:tr>
              <a:tr h="316508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en-US" dirty="0"/>
                        <a:t>6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en-US" dirty="0"/>
                        <a:t>11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240609098"/>
                  </a:ext>
                </a:extLst>
              </a:tr>
              <a:tr h="316508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798486"/>
                  </a:ext>
                </a:extLst>
              </a:tr>
              <a:tr h="316508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en-US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2405174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DC7D759E-1F2E-4C6F-A844-BBF1C8C85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544" y="435427"/>
            <a:ext cx="8831980" cy="5508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022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74657-B1C0-4178-B5C0-36AB6DEFC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7" y="110640"/>
            <a:ext cx="10515600" cy="1325563"/>
          </a:xfrm>
        </p:spPr>
        <p:txBody>
          <a:bodyPr/>
          <a:lstStyle/>
          <a:p>
            <a:r>
              <a:rPr lang="en-US" dirty="0"/>
              <a:t>GUI Presets vs.</a:t>
            </a:r>
            <a:br>
              <a:rPr lang="en-US" dirty="0"/>
            </a:br>
            <a:r>
              <a:rPr lang="en-US" dirty="0"/>
              <a:t>Grammar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724D54-4AF0-4802-A677-BE1D3458739B}"/>
              </a:ext>
            </a:extLst>
          </p:cNvPr>
          <p:cNvSpPr txBox="1"/>
          <p:nvPr/>
        </p:nvSpPr>
        <p:spPr>
          <a:xfrm>
            <a:off x="5827486" y="1756228"/>
            <a:ext cx="269965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Plot Type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Style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E2DA042-A466-46BE-84B3-3C7D38E50A8A}"/>
              </a:ext>
            </a:extLst>
          </p:cNvPr>
          <p:cNvCxnSpPr/>
          <p:nvPr/>
        </p:nvCxnSpPr>
        <p:spPr>
          <a:xfrm>
            <a:off x="8984343" y="1537824"/>
            <a:ext cx="0" cy="4767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192CE2E-88F6-4C52-B0A2-98BC19FB9653}"/>
              </a:ext>
            </a:extLst>
          </p:cNvPr>
          <p:cNvSpPr txBox="1"/>
          <p:nvPr/>
        </p:nvSpPr>
        <p:spPr>
          <a:xfrm>
            <a:off x="9597571" y="1719252"/>
            <a:ext cx="2699657" cy="8940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</a:p>
          <a:p>
            <a:r>
              <a:rPr lang="en-US" sz="25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Geoms</a:t>
            </a:r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Aesthetics</a:t>
            </a:r>
          </a:p>
          <a:p>
            <a:pPr lvl="1"/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Statistics</a:t>
            </a:r>
          </a:p>
          <a:p>
            <a:pPr lvl="1"/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Facets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Coordinates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Scales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Themes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Plot</a:t>
            </a:r>
          </a:p>
        </p:txBody>
      </p:sp>
      <p:pic>
        <p:nvPicPr>
          <p:cNvPr id="10" name="Picture 4" descr="Image result for tidyr hex">
            <a:extLst>
              <a:ext uri="{FF2B5EF4-FFF2-40B4-BE49-F238E27FC236}">
                <a16:creationId xmlns:a16="http://schemas.microsoft.com/office/drawing/2014/main" id="{5805B080-2933-4C3E-B846-7E94D8B59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2306" y="392628"/>
            <a:ext cx="1084074" cy="1225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Image result for hex excel">
            <a:extLst>
              <a:ext uri="{FF2B5EF4-FFF2-40B4-BE49-F238E27FC236}">
                <a16:creationId xmlns:a16="http://schemas.microsoft.com/office/drawing/2014/main" id="{5606881F-3558-4DAA-9A7D-410552342D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3296" y="457273"/>
            <a:ext cx="1261979" cy="1261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C3EB043-ED73-41DE-B4E2-0D18356B6DAA}"/>
              </a:ext>
            </a:extLst>
          </p:cNvPr>
          <p:cNvCxnSpPr/>
          <p:nvPr/>
        </p:nvCxnSpPr>
        <p:spPr>
          <a:xfrm>
            <a:off x="5624286" y="1574800"/>
            <a:ext cx="0" cy="4767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5CA518C6-ABE0-4178-BFBC-47FBB0D28EE7}"/>
              </a:ext>
            </a:extLst>
          </p:cNvPr>
          <p:cNvSpPr/>
          <p:nvPr/>
        </p:nvSpPr>
        <p:spPr>
          <a:xfrm>
            <a:off x="442686" y="1312831"/>
            <a:ext cx="6096000" cy="84023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Thanks so much.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I really appreciate…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Excuse me.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I’m sorry.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What do you think?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How does that sound?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That sounds great.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(Oh) never mind.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I’m learning English.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I don’t understand.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Could you repeat that please?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Could you please talk slower?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Thank you. That helps a lot.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What does ~ mean?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How do you spell that?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What do you mean?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Hi! I’m [Name]. (And you?)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Nice to meet you.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Where are you from?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What do you do?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What do you like to do (in your free time)?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What’s your phone number?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Do you have Facebook?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How can I help you?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I’ll be with you in a moment.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What time is our meeting?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Please call me (back) at…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(Oh really?) Actually, I thought…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Actually, I [verb]…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1E7145"/>
                </a:solidFill>
              </a:rPr>
              <a:t>I’m (just) about to [verb]…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2119E2-D8C5-4AF9-B47F-0547F82A6DCF}"/>
              </a:ext>
            </a:extLst>
          </p:cNvPr>
          <p:cNvSpPr/>
          <p:nvPr/>
        </p:nvSpPr>
        <p:spPr>
          <a:xfrm>
            <a:off x="8288038" y="201940"/>
            <a:ext cx="3432248" cy="6263269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282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74657-B1C0-4178-B5C0-36AB6DEFC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7" y="110640"/>
            <a:ext cx="10515600" cy="1325563"/>
          </a:xfrm>
        </p:spPr>
        <p:txBody>
          <a:bodyPr/>
          <a:lstStyle/>
          <a:p>
            <a:r>
              <a:rPr lang="en-US" dirty="0"/>
              <a:t>GUI Presets vs.</a:t>
            </a:r>
            <a:br>
              <a:rPr lang="en-US" dirty="0"/>
            </a:br>
            <a:r>
              <a:rPr lang="en-US" dirty="0"/>
              <a:t>Grammar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724D54-4AF0-4802-A677-BE1D3458739B}"/>
              </a:ext>
            </a:extLst>
          </p:cNvPr>
          <p:cNvSpPr txBox="1"/>
          <p:nvPr/>
        </p:nvSpPr>
        <p:spPr>
          <a:xfrm>
            <a:off x="5827486" y="1756228"/>
            <a:ext cx="269965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Plot Type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Style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E2DA042-A466-46BE-84B3-3C7D38E50A8A}"/>
              </a:ext>
            </a:extLst>
          </p:cNvPr>
          <p:cNvCxnSpPr/>
          <p:nvPr/>
        </p:nvCxnSpPr>
        <p:spPr>
          <a:xfrm>
            <a:off x="8984343" y="1537824"/>
            <a:ext cx="0" cy="4767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192CE2E-88F6-4C52-B0A2-98BC19FB9653}"/>
              </a:ext>
            </a:extLst>
          </p:cNvPr>
          <p:cNvSpPr txBox="1"/>
          <p:nvPr/>
        </p:nvSpPr>
        <p:spPr>
          <a:xfrm>
            <a:off x="9597571" y="1719252"/>
            <a:ext cx="2699657" cy="8171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</a:p>
          <a:p>
            <a:r>
              <a:rPr lang="en-US" sz="25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Geoms</a:t>
            </a:r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Aesthetics</a:t>
            </a:r>
          </a:p>
          <a:p>
            <a:pPr lvl="1"/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Statistics</a:t>
            </a:r>
          </a:p>
          <a:p>
            <a:pPr lvl="1"/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Facets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Coordinates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Scales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Themes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4" descr="Image result for tidyr hex">
            <a:extLst>
              <a:ext uri="{FF2B5EF4-FFF2-40B4-BE49-F238E27FC236}">
                <a16:creationId xmlns:a16="http://schemas.microsoft.com/office/drawing/2014/main" id="{5805B080-2933-4C3E-B846-7E94D8B59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2306" y="392628"/>
            <a:ext cx="1084074" cy="1225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Image result for hex excel">
            <a:extLst>
              <a:ext uri="{FF2B5EF4-FFF2-40B4-BE49-F238E27FC236}">
                <a16:creationId xmlns:a16="http://schemas.microsoft.com/office/drawing/2014/main" id="{5606881F-3558-4DAA-9A7D-410552342D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3296" y="457273"/>
            <a:ext cx="1261979" cy="1261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C3EB043-ED73-41DE-B4E2-0D18356B6DAA}"/>
              </a:ext>
            </a:extLst>
          </p:cNvPr>
          <p:cNvCxnSpPr/>
          <p:nvPr/>
        </p:nvCxnSpPr>
        <p:spPr>
          <a:xfrm>
            <a:off x="5624286" y="1574800"/>
            <a:ext cx="0" cy="4767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8928C5D0-EBB8-4BD9-915E-A6C0405A3A55}"/>
              </a:ext>
            </a:extLst>
          </p:cNvPr>
          <p:cNvSpPr/>
          <p:nvPr/>
        </p:nvSpPr>
        <p:spPr>
          <a:xfrm>
            <a:off x="4993296" y="347987"/>
            <a:ext cx="2176756" cy="62632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839AD0-B354-45F2-BEFE-72D6601521D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95540" y="1320539"/>
            <a:ext cx="7867560" cy="3944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831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06ECE-60E0-48F5-9A59-B15997B21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31700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5700" b="1" dirty="0"/>
              <a:t>Let’s Code!</a:t>
            </a:r>
          </a:p>
        </p:txBody>
      </p:sp>
    </p:spTree>
    <p:extLst>
      <p:ext uri="{BB962C8B-B14F-4D97-AF65-F5344CB8AC3E}">
        <p14:creationId xmlns:p14="http://schemas.microsoft.com/office/powerpoint/2010/main" val="16605585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74657-B1C0-4178-B5C0-36AB6DEFC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7" y="110640"/>
            <a:ext cx="10515600" cy="1325563"/>
          </a:xfrm>
        </p:spPr>
        <p:txBody>
          <a:bodyPr/>
          <a:lstStyle/>
          <a:p>
            <a:r>
              <a:rPr lang="en-US" dirty="0"/>
              <a:t>GUI Presets vs.</a:t>
            </a:r>
            <a:br>
              <a:rPr lang="en-US" dirty="0"/>
            </a:br>
            <a:r>
              <a:rPr lang="en-US" dirty="0"/>
              <a:t>Grammar 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E2DA042-A466-46BE-84B3-3C7D38E50A8A}"/>
              </a:ext>
            </a:extLst>
          </p:cNvPr>
          <p:cNvCxnSpPr/>
          <p:nvPr/>
        </p:nvCxnSpPr>
        <p:spPr>
          <a:xfrm>
            <a:off x="8984343" y="1537824"/>
            <a:ext cx="0" cy="4767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192CE2E-88F6-4C52-B0A2-98BC19FB9653}"/>
              </a:ext>
            </a:extLst>
          </p:cNvPr>
          <p:cNvSpPr txBox="1"/>
          <p:nvPr/>
        </p:nvSpPr>
        <p:spPr>
          <a:xfrm>
            <a:off x="9597571" y="1719252"/>
            <a:ext cx="2699657" cy="8171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</a:p>
          <a:p>
            <a:r>
              <a:rPr lang="en-US" sz="25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Geoms</a:t>
            </a:r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Aesthetics</a:t>
            </a:r>
          </a:p>
          <a:p>
            <a:pPr lvl="1"/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Statistics</a:t>
            </a:r>
          </a:p>
          <a:p>
            <a:pPr lvl="1"/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Facets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Coordinates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Scales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Themes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4" descr="Image result for tidyr hex">
            <a:extLst>
              <a:ext uri="{FF2B5EF4-FFF2-40B4-BE49-F238E27FC236}">
                <a16:creationId xmlns:a16="http://schemas.microsoft.com/office/drawing/2014/main" id="{5805B080-2933-4C3E-B846-7E94D8B59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2306" y="392628"/>
            <a:ext cx="1084074" cy="1225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3FD5172-4806-4912-AA01-5D42035736B8}"/>
              </a:ext>
            </a:extLst>
          </p:cNvPr>
          <p:cNvSpPr/>
          <p:nvPr/>
        </p:nvSpPr>
        <p:spPr>
          <a:xfrm>
            <a:off x="580571" y="2213635"/>
            <a:ext cx="749662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3600" dirty="0"/>
              <a:t>Any graph that isn't one Excel natively produces (like the Sankey or dendrograms in general). </a:t>
            </a:r>
          </a:p>
          <a:p>
            <a:pPr marL="742950" indent="-742950">
              <a:buFont typeface="+mj-lt"/>
              <a:buAutoNum type="arabicPeriod"/>
            </a:pPr>
            <a:endParaRPr lang="en-US" sz="3600" dirty="0"/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Any graph that combines elements of different types of graphs or that combines multiple factors.</a:t>
            </a:r>
          </a:p>
        </p:txBody>
      </p:sp>
    </p:spTree>
    <p:extLst>
      <p:ext uri="{BB962C8B-B14F-4D97-AF65-F5344CB8AC3E}">
        <p14:creationId xmlns:p14="http://schemas.microsoft.com/office/powerpoint/2010/main" val="9225241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74657-B1C0-4178-B5C0-36AB6DEFC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7" y="110640"/>
            <a:ext cx="10515600" cy="1325563"/>
          </a:xfrm>
        </p:spPr>
        <p:txBody>
          <a:bodyPr/>
          <a:lstStyle/>
          <a:p>
            <a:r>
              <a:rPr lang="en-US" dirty="0"/>
              <a:t>GUI Presets vs.</a:t>
            </a:r>
            <a:br>
              <a:rPr lang="en-US" dirty="0"/>
            </a:br>
            <a:r>
              <a:rPr lang="en-US" dirty="0"/>
              <a:t>Grammar 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E2DA042-A466-46BE-84B3-3C7D38E50A8A}"/>
              </a:ext>
            </a:extLst>
          </p:cNvPr>
          <p:cNvCxnSpPr/>
          <p:nvPr/>
        </p:nvCxnSpPr>
        <p:spPr>
          <a:xfrm>
            <a:off x="8984343" y="1537824"/>
            <a:ext cx="0" cy="4767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192CE2E-88F6-4C52-B0A2-98BC19FB9653}"/>
              </a:ext>
            </a:extLst>
          </p:cNvPr>
          <p:cNvSpPr txBox="1"/>
          <p:nvPr/>
        </p:nvSpPr>
        <p:spPr>
          <a:xfrm>
            <a:off x="9597571" y="1719252"/>
            <a:ext cx="2699657" cy="8171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</a:p>
          <a:p>
            <a:r>
              <a:rPr lang="en-US" sz="25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Geoms</a:t>
            </a:r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Aesthetics</a:t>
            </a:r>
          </a:p>
          <a:p>
            <a:pPr lvl="1"/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Statistics</a:t>
            </a:r>
          </a:p>
          <a:p>
            <a:pPr lvl="1"/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Facets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Coordinates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Scales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Themes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4" descr="Image result for tidyr hex">
            <a:extLst>
              <a:ext uri="{FF2B5EF4-FFF2-40B4-BE49-F238E27FC236}">
                <a16:creationId xmlns:a16="http://schemas.microsoft.com/office/drawing/2014/main" id="{5805B080-2933-4C3E-B846-7E94D8B59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2306" y="392628"/>
            <a:ext cx="1084074" cy="1225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3FD5172-4806-4912-AA01-5D42035736B8}"/>
              </a:ext>
            </a:extLst>
          </p:cNvPr>
          <p:cNvSpPr/>
          <p:nvPr/>
        </p:nvSpPr>
        <p:spPr>
          <a:xfrm>
            <a:off x="580571" y="2213635"/>
            <a:ext cx="749662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3600" dirty="0"/>
              <a:t>Any graph that isn't one Excel natively produces (like the Sankey or dendrograms in general). </a:t>
            </a:r>
          </a:p>
          <a:p>
            <a:pPr marL="742950" indent="-742950">
              <a:buFont typeface="+mj-lt"/>
              <a:buAutoNum type="arabicPeriod"/>
            </a:pPr>
            <a:endParaRPr lang="en-US" sz="3600" dirty="0"/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Any graph that combines elements of different types of graphs or that combines multiple factors.</a:t>
            </a:r>
          </a:p>
        </p:txBody>
      </p:sp>
    </p:spTree>
    <p:extLst>
      <p:ext uri="{BB962C8B-B14F-4D97-AF65-F5344CB8AC3E}">
        <p14:creationId xmlns:p14="http://schemas.microsoft.com/office/powerpoint/2010/main" val="10202922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74657-B1C0-4178-B5C0-36AB6DEFC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7" y="110640"/>
            <a:ext cx="10515600" cy="1325563"/>
          </a:xfrm>
        </p:spPr>
        <p:txBody>
          <a:bodyPr/>
          <a:lstStyle/>
          <a:p>
            <a:r>
              <a:rPr lang="en-US" dirty="0"/>
              <a:t>GUI Presets vs.</a:t>
            </a:r>
            <a:br>
              <a:rPr lang="en-US" dirty="0"/>
            </a:br>
            <a:r>
              <a:rPr lang="en-US" dirty="0"/>
              <a:t>Grammar 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E2DA042-A466-46BE-84B3-3C7D38E50A8A}"/>
              </a:ext>
            </a:extLst>
          </p:cNvPr>
          <p:cNvCxnSpPr/>
          <p:nvPr/>
        </p:nvCxnSpPr>
        <p:spPr>
          <a:xfrm>
            <a:off x="8984343" y="1537824"/>
            <a:ext cx="0" cy="4767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192CE2E-88F6-4C52-B0A2-98BC19FB9653}"/>
              </a:ext>
            </a:extLst>
          </p:cNvPr>
          <p:cNvSpPr txBox="1"/>
          <p:nvPr/>
        </p:nvSpPr>
        <p:spPr>
          <a:xfrm>
            <a:off x="9597571" y="1719252"/>
            <a:ext cx="2699657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</a:p>
          <a:p>
            <a:r>
              <a:rPr lang="en-US" sz="25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Geoms</a:t>
            </a:r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Aesthetics</a:t>
            </a:r>
          </a:p>
          <a:p>
            <a:pPr lvl="1"/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Statistics</a:t>
            </a:r>
          </a:p>
          <a:p>
            <a:pPr lvl="1"/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Facets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Coordinates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Scales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Themes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4" descr="Image result for tidyr hex">
            <a:extLst>
              <a:ext uri="{FF2B5EF4-FFF2-40B4-BE49-F238E27FC236}">
                <a16:creationId xmlns:a16="http://schemas.microsoft.com/office/drawing/2014/main" id="{5805B080-2933-4C3E-B846-7E94D8B59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2306" y="392628"/>
            <a:ext cx="1084074" cy="1225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3FD5172-4806-4912-AA01-5D42035736B8}"/>
              </a:ext>
            </a:extLst>
          </p:cNvPr>
          <p:cNvSpPr/>
          <p:nvPr/>
        </p:nvSpPr>
        <p:spPr>
          <a:xfrm>
            <a:off x="580571" y="2213635"/>
            <a:ext cx="749662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3600" dirty="0"/>
              <a:t>Any graph that isn't one Excel natively produces (like the Sankey or dendrograms in general). </a:t>
            </a:r>
          </a:p>
          <a:p>
            <a:pPr marL="742950" indent="-742950">
              <a:buFont typeface="+mj-lt"/>
              <a:buAutoNum type="arabicPeriod"/>
            </a:pPr>
            <a:endParaRPr lang="en-US" sz="3600" dirty="0"/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Any graph that </a:t>
            </a:r>
            <a:r>
              <a:rPr lang="en-US" sz="3600" b="1" dirty="0">
                <a:solidFill>
                  <a:srgbClr val="1573B9"/>
                </a:solidFill>
              </a:rPr>
              <a:t>combines elements of different types</a:t>
            </a:r>
            <a:r>
              <a:rPr lang="en-US" sz="3600" dirty="0">
                <a:solidFill>
                  <a:srgbClr val="1573B9"/>
                </a:solidFill>
              </a:rPr>
              <a:t> </a:t>
            </a:r>
            <a:r>
              <a:rPr lang="en-US" sz="3600" dirty="0"/>
              <a:t>of graphs or that 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combines multiple factors</a:t>
            </a:r>
            <a:r>
              <a:rPr lang="en-US" sz="3600" dirty="0"/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9708F7F-5905-4F15-BA8A-A59565BE8AA4}"/>
              </a:ext>
            </a:extLst>
          </p:cNvPr>
          <p:cNvSpPr/>
          <p:nvPr/>
        </p:nvSpPr>
        <p:spPr>
          <a:xfrm>
            <a:off x="508000" y="1872343"/>
            <a:ext cx="7863116" cy="239485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CF1CE9-2032-4072-89DA-D65E243AB58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24423" y="1323529"/>
            <a:ext cx="7866001" cy="327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2961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74657-B1C0-4178-B5C0-36AB6DEFC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7" y="110640"/>
            <a:ext cx="10515600" cy="1325563"/>
          </a:xfrm>
        </p:spPr>
        <p:txBody>
          <a:bodyPr/>
          <a:lstStyle/>
          <a:p>
            <a:r>
              <a:rPr lang="en-US" dirty="0"/>
              <a:t>GUI Presets vs.</a:t>
            </a:r>
            <a:br>
              <a:rPr lang="en-US" dirty="0"/>
            </a:br>
            <a:r>
              <a:rPr lang="en-US" dirty="0"/>
              <a:t>Grammar 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E2DA042-A466-46BE-84B3-3C7D38E50A8A}"/>
              </a:ext>
            </a:extLst>
          </p:cNvPr>
          <p:cNvCxnSpPr/>
          <p:nvPr/>
        </p:nvCxnSpPr>
        <p:spPr>
          <a:xfrm>
            <a:off x="8984343" y="1537824"/>
            <a:ext cx="0" cy="4767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192CE2E-88F6-4C52-B0A2-98BC19FB9653}"/>
              </a:ext>
            </a:extLst>
          </p:cNvPr>
          <p:cNvSpPr txBox="1"/>
          <p:nvPr/>
        </p:nvSpPr>
        <p:spPr>
          <a:xfrm>
            <a:off x="9597571" y="1719252"/>
            <a:ext cx="2699657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</a:p>
          <a:p>
            <a:r>
              <a:rPr lang="en-US" sz="25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Geoms</a:t>
            </a:r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Aesthetics</a:t>
            </a:r>
          </a:p>
          <a:p>
            <a:pPr lvl="1"/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Statistics</a:t>
            </a:r>
          </a:p>
          <a:p>
            <a:pPr lvl="1"/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Facets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Coordinates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Scales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Themes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4" descr="Image result for tidyr hex">
            <a:extLst>
              <a:ext uri="{FF2B5EF4-FFF2-40B4-BE49-F238E27FC236}">
                <a16:creationId xmlns:a16="http://schemas.microsoft.com/office/drawing/2014/main" id="{5805B080-2933-4C3E-B846-7E94D8B59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2306" y="392628"/>
            <a:ext cx="1084074" cy="1225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3FD5172-4806-4912-AA01-5D42035736B8}"/>
              </a:ext>
            </a:extLst>
          </p:cNvPr>
          <p:cNvSpPr/>
          <p:nvPr/>
        </p:nvSpPr>
        <p:spPr>
          <a:xfrm>
            <a:off x="580571" y="2213635"/>
            <a:ext cx="749662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3600" dirty="0"/>
              <a:t>Any graph that isn't one Excel natively produces (like the Sankey or dendrograms in general). </a:t>
            </a:r>
          </a:p>
          <a:p>
            <a:pPr marL="742950" indent="-742950">
              <a:buFont typeface="+mj-lt"/>
              <a:buAutoNum type="arabicPeriod"/>
            </a:pPr>
            <a:endParaRPr lang="en-US" sz="3600" dirty="0"/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Any graph that 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combines elements of different types </a:t>
            </a:r>
            <a:r>
              <a:rPr lang="en-US" sz="3600" dirty="0"/>
              <a:t>of graphs or that </a:t>
            </a:r>
            <a:r>
              <a:rPr lang="en-US" sz="3600" b="1" dirty="0">
                <a:solidFill>
                  <a:srgbClr val="1E7145"/>
                </a:solidFill>
              </a:rPr>
              <a:t>combines multiple factors</a:t>
            </a:r>
            <a:r>
              <a:rPr lang="en-US" sz="3600" dirty="0"/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9708F7F-5905-4F15-BA8A-A59565BE8AA4}"/>
              </a:ext>
            </a:extLst>
          </p:cNvPr>
          <p:cNvSpPr/>
          <p:nvPr/>
        </p:nvSpPr>
        <p:spPr>
          <a:xfrm>
            <a:off x="508000" y="1872343"/>
            <a:ext cx="7863116" cy="239485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8D6509-3178-4616-8446-B1DF6A5519B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538342" y="674046"/>
            <a:ext cx="5620518" cy="389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8316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74657-B1C0-4178-B5C0-36AB6DEFC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7" y="110640"/>
            <a:ext cx="10515600" cy="1325563"/>
          </a:xfrm>
        </p:spPr>
        <p:txBody>
          <a:bodyPr/>
          <a:lstStyle/>
          <a:p>
            <a:r>
              <a:rPr lang="en-US" dirty="0"/>
              <a:t>GUI Presets vs.</a:t>
            </a:r>
            <a:br>
              <a:rPr lang="en-US" dirty="0"/>
            </a:br>
            <a:r>
              <a:rPr lang="en-US" dirty="0"/>
              <a:t>Grammar 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E2DA042-A466-46BE-84B3-3C7D38E50A8A}"/>
              </a:ext>
            </a:extLst>
          </p:cNvPr>
          <p:cNvCxnSpPr/>
          <p:nvPr/>
        </p:nvCxnSpPr>
        <p:spPr>
          <a:xfrm>
            <a:off x="8984343" y="1537824"/>
            <a:ext cx="0" cy="4767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192CE2E-88F6-4C52-B0A2-98BC19FB9653}"/>
              </a:ext>
            </a:extLst>
          </p:cNvPr>
          <p:cNvSpPr txBox="1"/>
          <p:nvPr/>
        </p:nvSpPr>
        <p:spPr>
          <a:xfrm>
            <a:off x="9597571" y="1719252"/>
            <a:ext cx="2699657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</a:p>
          <a:p>
            <a:r>
              <a:rPr lang="en-US" sz="25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Geoms</a:t>
            </a:r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Aesthetics</a:t>
            </a:r>
          </a:p>
          <a:p>
            <a:pPr lvl="1"/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Statistics</a:t>
            </a:r>
          </a:p>
          <a:p>
            <a:pPr lvl="1"/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Facets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Coordinates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Scales</a:t>
            </a: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Themes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4" descr="Image result for tidyr hex">
            <a:extLst>
              <a:ext uri="{FF2B5EF4-FFF2-40B4-BE49-F238E27FC236}">
                <a16:creationId xmlns:a16="http://schemas.microsoft.com/office/drawing/2014/main" id="{5805B080-2933-4C3E-B846-7E94D8B59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2306" y="392628"/>
            <a:ext cx="1084074" cy="1225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52745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74657-B1C0-4178-B5C0-36AB6DEFC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57" y="110640"/>
            <a:ext cx="10515600" cy="1325563"/>
          </a:xfrm>
        </p:spPr>
        <p:txBody>
          <a:bodyPr/>
          <a:lstStyle/>
          <a:p>
            <a:r>
              <a:rPr lang="en-US" dirty="0"/>
              <a:t>GUI Presets vs.</a:t>
            </a:r>
            <a:br>
              <a:rPr lang="en-US" dirty="0"/>
            </a:br>
            <a:r>
              <a:rPr lang="en-US" dirty="0"/>
              <a:t>Grammar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724D54-4AF0-4802-A677-BE1D3458739B}"/>
              </a:ext>
            </a:extLst>
          </p:cNvPr>
          <p:cNvSpPr txBox="1"/>
          <p:nvPr/>
        </p:nvSpPr>
        <p:spPr>
          <a:xfrm>
            <a:off x="5827486" y="1756228"/>
            <a:ext cx="269965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Plot Type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Style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E2DA042-A466-46BE-84B3-3C7D38E50A8A}"/>
              </a:ext>
            </a:extLst>
          </p:cNvPr>
          <p:cNvCxnSpPr/>
          <p:nvPr/>
        </p:nvCxnSpPr>
        <p:spPr>
          <a:xfrm>
            <a:off x="8984343" y="1537824"/>
            <a:ext cx="0" cy="4767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192CE2E-88F6-4C52-B0A2-98BC19FB9653}"/>
              </a:ext>
            </a:extLst>
          </p:cNvPr>
          <p:cNvSpPr txBox="1"/>
          <p:nvPr/>
        </p:nvSpPr>
        <p:spPr>
          <a:xfrm>
            <a:off x="9597571" y="1719252"/>
            <a:ext cx="2699657" cy="8171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</a:p>
          <a:p>
            <a:r>
              <a:rPr lang="en-US" sz="2500" b="1" i="1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Geoms</a:t>
            </a:r>
            <a:endParaRPr lang="en-US" sz="2500" b="1" i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5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Aesthetics</a:t>
            </a:r>
          </a:p>
          <a:p>
            <a:pPr lvl="1"/>
            <a:r>
              <a:rPr lang="en-US" sz="2500" i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Statistics</a:t>
            </a:r>
          </a:p>
          <a:p>
            <a:pPr lvl="1"/>
            <a:r>
              <a:rPr lang="en-US" sz="2500" i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Positions</a:t>
            </a:r>
          </a:p>
          <a:p>
            <a:r>
              <a:rPr lang="en-US" sz="2500" i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Facets</a:t>
            </a:r>
          </a:p>
          <a:p>
            <a:r>
              <a:rPr lang="en-US" sz="2500" i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Coordinates</a:t>
            </a:r>
          </a:p>
          <a:p>
            <a:r>
              <a:rPr lang="en-US" sz="2500" i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Scales</a:t>
            </a:r>
          </a:p>
          <a:p>
            <a:r>
              <a:rPr lang="en-US" sz="2500" i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Themes</a:t>
            </a:r>
          </a:p>
          <a:p>
            <a:endParaRPr lang="en-US" sz="2500" i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i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</a:t>
            </a: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5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4" descr="Image result for tidyr hex">
            <a:extLst>
              <a:ext uri="{FF2B5EF4-FFF2-40B4-BE49-F238E27FC236}">
                <a16:creationId xmlns:a16="http://schemas.microsoft.com/office/drawing/2014/main" id="{5805B080-2933-4C3E-B846-7E94D8B59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2306" y="392628"/>
            <a:ext cx="1084074" cy="1225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Image result for hex excel">
            <a:extLst>
              <a:ext uri="{FF2B5EF4-FFF2-40B4-BE49-F238E27FC236}">
                <a16:creationId xmlns:a16="http://schemas.microsoft.com/office/drawing/2014/main" id="{5606881F-3558-4DAA-9A7D-410552342D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3296" y="457273"/>
            <a:ext cx="1261979" cy="1261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C3EB043-ED73-41DE-B4E2-0D18356B6DAA}"/>
              </a:ext>
            </a:extLst>
          </p:cNvPr>
          <p:cNvCxnSpPr/>
          <p:nvPr/>
        </p:nvCxnSpPr>
        <p:spPr>
          <a:xfrm>
            <a:off x="5624286" y="1574800"/>
            <a:ext cx="0" cy="4767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8928C5D0-EBB8-4BD9-915E-A6C0405A3A55}"/>
              </a:ext>
            </a:extLst>
          </p:cNvPr>
          <p:cNvSpPr/>
          <p:nvPr/>
        </p:nvSpPr>
        <p:spPr>
          <a:xfrm>
            <a:off x="4993296" y="347987"/>
            <a:ext cx="2176756" cy="62632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A38860-03DA-4AD0-8790-C588DFAEB95B}"/>
              </a:ext>
            </a:extLst>
          </p:cNvPr>
          <p:cNvSpPr/>
          <p:nvPr/>
        </p:nvSpPr>
        <p:spPr>
          <a:xfrm>
            <a:off x="9597571" y="1719252"/>
            <a:ext cx="1955800" cy="1225003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943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6274287-B6B2-4F22-862B-412E6758C320}"/>
              </a:ext>
            </a:extLst>
          </p:cNvPr>
          <p:cNvSpPr/>
          <p:nvPr/>
        </p:nvSpPr>
        <p:spPr>
          <a:xfrm>
            <a:off x="3576775" y="4060024"/>
            <a:ext cx="5589663" cy="2412294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005AD3B-CBF8-4A7E-B1E1-ACA533B1FC65}"/>
              </a:ext>
            </a:extLst>
          </p:cNvPr>
          <p:cNvSpPr/>
          <p:nvPr/>
        </p:nvSpPr>
        <p:spPr>
          <a:xfrm>
            <a:off x="3576775" y="1511160"/>
            <a:ext cx="5589663" cy="2412295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15252D-989C-48B3-A5FB-51D75C8FB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98" y="28983"/>
            <a:ext cx="12192000" cy="1325563"/>
          </a:xfrm>
        </p:spPr>
        <p:txBody>
          <a:bodyPr/>
          <a:lstStyle/>
          <a:p>
            <a:pPr algn="ctr"/>
            <a:r>
              <a:rPr lang="en-US" dirty="0"/>
              <a:t>Intro to Analysis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7A96FF-7EB2-44ED-8641-9DF755A64666}"/>
              </a:ext>
            </a:extLst>
          </p:cNvPr>
          <p:cNvSpPr txBox="1"/>
          <p:nvPr/>
        </p:nvSpPr>
        <p:spPr>
          <a:xfrm>
            <a:off x="262636" y="921393"/>
            <a:ext cx="78168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Informal </a:t>
            </a:r>
          </a:p>
          <a:p>
            <a:r>
              <a:rPr lang="en-US" sz="4000" b="1" dirty="0"/>
              <a:t>Goals:</a:t>
            </a:r>
            <a:endParaRPr lang="en-US" sz="4000" dirty="0"/>
          </a:p>
        </p:txBody>
      </p:sp>
      <p:pic>
        <p:nvPicPr>
          <p:cNvPr id="1026" name="Picture 2" descr="Image result for heart">
            <a:extLst>
              <a:ext uri="{FF2B5EF4-FFF2-40B4-BE49-F238E27FC236}">
                <a16:creationId xmlns:a16="http://schemas.microsoft.com/office/drawing/2014/main" id="{E8565374-55C3-4DCD-B9AC-E9924ABD88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1493" y="2058956"/>
            <a:ext cx="1557060" cy="1557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784A1D-0644-4F79-B9B5-420E0B39944F}"/>
              </a:ext>
            </a:extLst>
          </p:cNvPr>
          <p:cNvSpPr txBox="1"/>
          <p:nvPr/>
        </p:nvSpPr>
        <p:spPr>
          <a:xfrm>
            <a:off x="3988894" y="1696776"/>
            <a:ext cx="179140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0" dirty="0"/>
              <a:t>U</a:t>
            </a:r>
          </a:p>
        </p:txBody>
      </p:sp>
      <p:pic>
        <p:nvPicPr>
          <p:cNvPr id="1030" name="Picture 6" descr="Related image">
            <a:extLst>
              <a:ext uri="{FF2B5EF4-FFF2-40B4-BE49-F238E27FC236}">
                <a16:creationId xmlns:a16="http://schemas.microsoft.com/office/drawing/2014/main" id="{176B6489-EEAC-47AB-B11B-328DBF56E9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9282" y="1511658"/>
            <a:ext cx="1600407" cy="1400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Image result for r">
            <a:extLst>
              <a:ext uri="{FF2B5EF4-FFF2-40B4-BE49-F238E27FC236}">
                <a16:creationId xmlns:a16="http://schemas.microsoft.com/office/drawing/2014/main" id="{CF1F7BD3-6237-4073-AC56-55BF26E76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2404" y="2912055"/>
            <a:ext cx="1028144" cy="79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elated image">
            <a:extLst>
              <a:ext uri="{FF2B5EF4-FFF2-40B4-BE49-F238E27FC236}">
                <a16:creationId xmlns:a16="http://schemas.microsoft.com/office/drawing/2014/main" id="{EF012A5C-2002-4D72-9DE3-73778E2162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8082" y="4475266"/>
            <a:ext cx="1773858" cy="1702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mage result for inspire">
            <a:extLst>
              <a:ext uri="{FF2B5EF4-FFF2-40B4-BE49-F238E27FC236}">
                <a16:creationId xmlns:a16="http://schemas.microsoft.com/office/drawing/2014/main" id="{7CE52F13-F905-4A97-B618-E58BE024D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1060" y="4590204"/>
            <a:ext cx="2636293" cy="1473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33613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09CC13C-5456-4138-9BB6-0DA637A7A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45C91E-7169-4876-9B48-B45F4413C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783" y="592335"/>
            <a:ext cx="10074434" cy="5673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793D6F-5203-4F0C-8CF3-583C30B922F8}"/>
              </a:ext>
            </a:extLst>
          </p:cNvPr>
          <p:cNvSpPr txBox="1"/>
          <p:nvPr/>
        </p:nvSpPr>
        <p:spPr>
          <a:xfrm>
            <a:off x="2267816" y="6265665"/>
            <a:ext cx="2152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aesthetics</a:t>
            </a:r>
          </a:p>
        </p:txBody>
      </p:sp>
    </p:spTree>
    <p:extLst>
      <p:ext uri="{BB962C8B-B14F-4D97-AF65-F5344CB8AC3E}">
        <p14:creationId xmlns:p14="http://schemas.microsoft.com/office/powerpoint/2010/main" val="18406275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09CC13C-5456-4138-9BB6-0DA637A7A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45C91E-7169-4876-9B48-B45F4413CFC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63950" y="110390"/>
            <a:ext cx="11582399" cy="652252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2BC691B-8B21-44B7-B3C0-95F147F0C528}"/>
              </a:ext>
            </a:extLst>
          </p:cNvPr>
          <p:cNvSpPr/>
          <p:nvPr/>
        </p:nvSpPr>
        <p:spPr>
          <a:xfrm>
            <a:off x="7785100" y="-177800"/>
            <a:ext cx="5276850" cy="703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E3DEAE-6599-4A07-B88D-5B27B87CEDE7}"/>
              </a:ext>
            </a:extLst>
          </p:cNvPr>
          <p:cNvSpPr txBox="1"/>
          <p:nvPr/>
        </p:nvSpPr>
        <p:spPr>
          <a:xfrm>
            <a:off x="6588125" y="5629856"/>
            <a:ext cx="167005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aesthetics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FECFE8-B6ED-4721-92E0-5E52855EFB41}"/>
              </a:ext>
            </a:extLst>
          </p:cNvPr>
          <p:cNvSpPr txBox="1"/>
          <p:nvPr/>
        </p:nvSpPr>
        <p:spPr>
          <a:xfrm>
            <a:off x="4702175" y="3813756"/>
            <a:ext cx="1670050" cy="415498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sz="21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BD69A7-C039-405A-9A03-D57941F49930}"/>
              </a:ext>
            </a:extLst>
          </p:cNvPr>
          <p:cNvSpPr txBox="1"/>
          <p:nvPr/>
        </p:nvSpPr>
        <p:spPr>
          <a:xfrm>
            <a:off x="6351588" y="3813756"/>
            <a:ext cx="1670050" cy="415498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sz="2100" b="1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geom</a:t>
            </a:r>
            <a:r>
              <a:rPr lang="en-US" sz="21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(s)</a:t>
            </a:r>
          </a:p>
        </p:txBody>
      </p:sp>
    </p:spTree>
    <p:extLst>
      <p:ext uri="{BB962C8B-B14F-4D97-AF65-F5344CB8AC3E}">
        <p14:creationId xmlns:p14="http://schemas.microsoft.com/office/powerpoint/2010/main" val="37294369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EFB7DC5-38CB-450A-A843-0BF5A162ABF3}"/>
              </a:ext>
            </a:extLst>
          </p:cNvPr>
          <p:cNvSpPr txBox="1">
            <a:spLocks/>
          </p:cNvSpPr>
          <p:nvPr/>
        </p:nvSpPr>
        <p:spPr>
          <a:xfrm>
            <a:off x="529441" y="40621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ggplot2: Geoms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D2D921-6C13-48D8-BF81-AE486C30E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0967" y="0"/>
            <a:ext cx="7061033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06ABC9A-4BDB-4F2E-A4E7-D907302A8B44}"/>
              </a:ext>
            </a:extLst>
          </p:cNvPr>
          <p:cNvSpPr txBox="1">
            <a:spLocks/>
          </p:cNvSpPr>
          <p:nvPr/>
        </p:nvSpPr>
        <p:spPr>
          <a:xfrm>
            <a:off x="529441" y="2447782"/>
            <a:ext cx="3447919" cy="27300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Geometric Shapes</a:t>
            </a:r>
          </a:p>
        </p:txBody>
      </p:sp>
    </p:spTree>
    <p:extLst>
      <p:ext uri="{BB962C8B-B14F-4D97-AF65-F5344CB8AC3E}">
        <p14:creationId xmlns:p14="http://schemas.microsoft.com/office/powerpoint/2010/main" val="20128351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EFB7DC5-38CB-450A-A843-0BF5A162ABF3}"/>
              </a:ext>
            </a:extLst>
          </p:cNvPr>
          <p:cNvSpPr txBox="1">
            <a:spLocks/>
          </p:cNvSpPr>
          <p:nvPr/>
        </p:nvSpPr>
        <p:spPr>
          <a:xfrm>
            <a:off x="529441" y="40621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ggplot2: Geoms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D2D921-6C13-48D8-BF81-AE486C30E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070" y="0"/>
            <a:ext cx="10805165" cy="1049447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06ABC9A-4BDB-4F2E-A4E7-D907302A8B44}"/>
              </a:ext>
            </a:extLst>
          </p:cNvPr>
          <p:cNvSpPr txBox="1">
            <a:spLocks/>
          </p:cNvSpPr>
          <p:nvPr/>
        </p:nvSpPr>
        <p:spPr>
          <a:xfrm>
            <a:off x="529441" y="2447782"/>
            <a:ext cx="3447919" cy="27300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Geometric Shapes</a:t>
            </a:r>
          </a:p>
        </p:txBody>
      </p:sp>
    </p:spTree>
    <p:extLst>
      <p:ext uri="{BB962C8B-B14F-4D97-AF65-F5344CB8AC3E}">
        <p14:creationId xmlns:p14="http://schemas.microsoft.com/office/powerpoint/2010/main" val="16255180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A618FB-E69A-4D96-A4DA-05829761040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01568" y="1004182"/>
            <a:ext cx="8998027" cy="562525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EFB7DC5-38CB-450A-A843-0BF5A162ABF3}"/>
              </a:ext>
            </a:extLst>
          </p:cNvPr>
          <p:cNvSpPr txBox="1">
            <a:spLocks/>
          </p:cNvSpPr>
          <p:nvPr/>
        </p:nvSpPr>
        <p:spPr>
          <a:xfrm>
            <a:off x="529441" y="-1098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ggplot2: Geoms (most of the time)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9037EEE-B6A3-4111-AAAE-FBBF5F737ABA}"/>
              </a:ext>
            </a:extLst>
          </p:cNvPr>
          <p:cNvSpPr/>
          <p:nvPr/>
        </p:nvSpPr>
        <p:spPr>
          <a:xfrm>
            <a:off x="6532562" y="4859759"/>
            <a:ext cx="367257" cy="9504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ABE3B0E-EEBC-4CF8-8331-1A6FCA13F3EC}"/>
              </a:ext>
            </a:extLst>
          </p:cNvPr>
          <p:cNvSpPr/>
          <p:nvPr/>
        </p:nvSpPr>
        <p:spPr>
          <a:xfrm>
            <a:off x="7295708" y="4794647"/>
            <a:ext cx="376167" cy="10025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0421D4-518D-4AD8-BEA2-8E9E3B7EF2E0}"/>
              </a:ext>
            </a:extLst>
          </p:cNvPr>
          <p:cNvSpPr/>
          <p:nvPr/>
        </p:nvSpPr>
        <p:spPr>
          <a:xfrm>
            <a:off x="8072295" y="4508896"/>
            <a:ext cx="367257" cy="14029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83B14F-1A95-4BBF-A3FB-E9E41D0EF874}"/>
              </a:ext>
            </a:extLst>
          </p:cNvPr>
          <p:cNvSpPr/>
          <p:nvPr/>
        </p:nvSpPr>
        <p:spPr>
          <a:xfrm>
            <a:off x="8844352" y="4626770"/>
            <a:ext cx="367256" cy="11703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ACA79A-DDDE-463B-B24B-30261E184DB2}"/>
              </a:ext>
            </a:extLst>
          </p:cNvPr>
          <p:cNvSpPr/>
          <p:nvPr/>
        </p:nvSpPr>
        <p:spPr>
          <a:xfrm>
            <a:off x="9612028" y="4425952"/>
            <a:ext cx="372553" cy="13394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8955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EFB7DC5-38CB-450A-A843-0BF5A162ABF3}"/>
              </a:ext>
            </a:extLst>
          </p:cNvPr>
          <p:cNvSpPr txBox="1">
            <a:spLocks/>
          </p:cNvSpPr>
          <p:nvPr/>
        </p:nvSpPr>
        <p:spPr>
          <a:xfrm>
            <a:off x="529441" y="-1098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ggplot2: Geoms (most of the time)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0ED2A3A-794F-485D-A537-584DA40BB83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458718" y="1021278"/>
            <a:ext cx="8940877" cy="559106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9037EEE-B6A3-4111-AAAE-FBBF5F737ABA}"/>
              </a:ext>
            </a:extLst>
          </p:cNvPr>
          <p:cNvSpPr/>
          <p:nvPr/>
        </p:nvSpPr>
        <p:spPr>
          <a:xfrm>
            <a:off x="6548438" y="4889897"/>
            <a:ext cx="344544" cy="9072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ABE3B0E-EEBC-4CF8-8331-1A6FCA13F3EC}"/>
              </a:ext>
            </a:extLst>
          </p:cNvPr>
          <p:cNvSpPr/>
          <p:nvPr/>
        </p:nvSpPr>
        <p:spPr>
          <a:xfrm>
            <a:off x="7331869" y="4832748"/>
            <a:ext cx="324257" cy="9644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0421D4-518D-4AD8-BEA2-8E9E3B7EF2E0}"/>
              </a:ext>
            </a:extLst>
          </p:cNvPr>
          <p:cNvSpPr/>
          <p:nvPr/>
        </p:nvSpPr>
        <p:spPr>
          <a:xfrm>
            <a:off x="8103394" y="4527947"/>
            <a:ext cx="338230" cy="13787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83B14F-1A95-4BBF-A3FB-E9E41D0EF874}"/>
              </a:ext>
            </a:extLst>
          </p:cNvPr>
          <p:cNvSpPr/>
          <p:nvPr/>
        </p:nvSpPr>
        <p:spPr>
          <a:xfrm>
            <a:off x="8880145" y="4654903"/>
            <a:ext cx="324623" cy="11422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ACA79A-DDDE-463B-B24B-30261E184DB2}"/>
              </a:ext>
            </a:extLst>
          </p:cNvPr>
          <p:cNvSpPr/>
          <p:nvPr/>
        </p:nvSpPr>
        <p:spPr>
          <a:xfrm>
            <a:off x="9643289" y="4441451"/>
            <a:ext cx="324624" cy="13255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0DFA21F-35ED-42EB-81AA-E431C33C4803}"/>
              </a:ext>
            </a:extLst>
          </p:cNvPr>
          <p:cNvSpPr/>
          <p:nvPr/>
        </p:nvSpPr>
        <p:spPr>
          <a:xfrm>
            <a:off x="2224087" y="2145030"/>
            <a:ext cx="7559993" cy="29375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709CB1-5C6F-4C40-AC49-0F8960D3AE3D}"/>
              </a:ext>
            </a:extLst>
          </p:cNvPr>
          <p:cNvSpPr txBox="1"/>
          <p:nvPr/>
        </p:nvSpPr>
        <p:spPr>
          <a:xfrm>
            <a:off x="2771754" y="2782992"/>
            <a:ext cx="625602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Without</a:t>
            </a:r>
            <a:r>
              <a:rPr lang="en-US" sz="5500" dirty="0"/>
              <a:t> </a:t>
            </a:r>
            <a:r>
              <a:rPr lang="en-US" sz="5500" b="1" dirty="0">
                <a:solidFill>
                  <a:srgbClr val="0070C0"/>
                </a:solidFill>
              </a:rPr>
              <a:t>aesthetics</a:t>
            </a:r>
            <a:r>
              <a:rPr lang="en-US" sz="5500" dirty="0"/>
              <a:t> </a:t>
            </a:r>
            <a:r>
              <a:rPr lang="en-US" sz="55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geoms</a:t>
            </a:r>
            <a:r>
              <a:rPr lang="en-US" sz="5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are nothing!!!</a:t>
            </a:r>
          </a:p>
        </p:txBody>
      </p:sp>
    </p:spTree>
    <p:extLst>
      <p:ext uri="{BB962C8B-B14F-4D97-AF65-F5344CB8AC3E}">
        <p14:creationId xmlns:p14="http://schemas.microsoft.com/office/powerpoint/2010/main" val="35380148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EFB7DC5-38CB-450A-A843-0BF5A162ABF3}"/>
              </a:ext>
            </a:extLst>
          </p:cNvPr>
          <p:cNvSpPr txBox="1">
            <a:spLocks/>
          </p:cNvSpPr>
          <p:nvPr/>
        </p:nvSpPr>
        <p:spPr>
          <a:xfrm>
            <a:off x="529441" y="-1098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ggplot2: Aesthetics</a:t>
            </a:r>
            <a:r>
              <a:rPr lang="en-US" sz="2200" dirty="0"/>
              <a:t> (control what </a:t>
            </a:r>
            <a:r>
              <a:rPr lang="en-US" sz="2200" dirty="0" err="1"/>
              <a:t>geoms</a:t>
            </a:r>
            <a:r>
              <a:rPr lang="en-US" sz="2200" dirty="0"/>
              <a:t> look like and where they go)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E6BE817-2CC3-4A64-B5D1-AFE4708094FC}"/>
              </a:ext>
            </a:extLst>
          </p:cNvPr>
          <p:cNvSpPr/>
          <p:nvPr/>
        </p:nvSpPr>
        <p:spPr>
          <a:xfrm>
            <a:off x="1650669" y="3230089"/>
            <a:ext cx="273133" cy="26125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B505D70-7BF7-4F3F-9FA1-81A426C55DFF}"/>
              </a:ext>
            </a:extLst>
          </p:cNvPr>
          <p:cNvSpPr/>
          <p:nvPr/>
        </p:nvSpPr>
        <p:spPr>
          <a:xfrm>
            <a:off x="9507183" y="2950615"/>
            <a:ext cx="809502" cy="81126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74B954F-9199-4E0F-A9FA-A20B207C52ED}"/>
              </a:ext>
            </a:extLst>
          </p:cNvPr>
          <p:cNvSpPr/>
          <p:nvPr/>
        </p:nvSpPr>
        <p:spPr>
          <a:xfrm>
            <a:off x="4219701" y="3225618"/>
            <a:ext cx="273133" cy="26125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A0DBB46-84B1-49C6-BF70-6A1CD99B0D2C}"/>
              </a:ext>
            </a:extLst>
          </p:cNvPr>
          <p:cNvSpPr/>
          <p:nvPr/>
        </p:nvSpPr>
        <p:spPr>
          <a:xfrm>
            <a:off x="8168239" y="3225618"/>
            <a:ext cx="273133" cy="261258"/>
          </a:xfrm>
          <a:prstGeom prst="ellipse">
            <a:avLst/>
          </a:prstGeom>
          <a:solidFill>
            <a:srgbClr val="000000">
              <a:alpha val="3882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10453B5-9CAA-4CA9-84A2-39FAA898B12B}"/>
              </a:ext>
            </a:extLst>
          </p:cNvPr>
          <p:cNvSpPr/>
          <p:nvPr/>
        </p:nvSpPr>
        <p:spPr>
          <a:xfrm>
            <a:off x="5507188" y="3225618"/>
            <a:ext cx="273133" cy="261258"/>
          </a:xfrm>
          <a:prstGeom prst="ellipse">
            <a:avLst/>
          </a:prstGeom>
          <a:solidFill>
            <a:schemeClr val="tx1"/>
          </a:solidFill>
          <a:ln w="57150">
            <a:solidFill>
              <a:srgbClr val="C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3743925-E49A-40A1-8C82-8BDA3AC1ACE2}"/>
              </a:ext>
            </a:extLst>
          </p:cNvPr>
          <p:cNvSpPr/>
          <p:nvPr/>
        </p:nvSpPr>
        <p:spPr>
          <a:xfrm>
            <a:off x="2932214" y="3225618"/>
            <a:ext cx="273133" cy="26125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905A45F-A57B-4AD4-BAA8-630AE2288540}"/>
              </a:ext>
            </a:extLst>
          </p:cNvPr>
          <p:cNvSpPr/>
          <p:nvPr/>
        </p:nvSpPr>
        <p:spPr>
          <a:xfrm>
            <a:off x="6761017" y="4531904"/>
            <a:ext cx="273133" cy="26125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C445F4E-5546-419B-936C-DDF03BBB3B87}"/>
              </a:ext>
            </a:extLst>
          </p:cNvPr>
          <p:cNvCxnSpPr/>
          <p:nvPr/>
        </p:nvCxnSpPr>
        <p:spPr>
          <a:xfrm>
            <a:off x="6897583" y="3356247"/>
            <a:ext cx="0" cy="1001996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477B360-5247-48A0-A799-4DF1B0B78E51}"/>
              </a:ext>
            </a:extLst>
          </p:cNvPr>
          <p:cNvSpPr txBox="1"/>
          <p:nvPr/>
        </p:nvSpPr>
        <p:spPr>
          <a:xfrm>
            <a:off x="1027214" y="2415353"/>
            <a:ext cx="1520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point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A426F4-17A5-4385-A176-F408845BCDF9}"/>
              </a:ext>
            </a:extLst>
          </p:cNvPr>
          <p:cNvSpPr txBox="1"/>
          <p:nvPr/>
        </p:nvSpPr>
        <p:spPr>
          <a:xfrm>
            <a:off x="2308759" y="2415353"/>
            <a:ext cx="1520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shape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CF82DF-16F0-418D-8039-35B74235D48D}"/>
              </a:ext>
            </a:extLst>
          </p:cNvPr>
          <p:cNvSpPr txBox="1"/>
          <p:nvPr/>
        </p:nvSpPr>
        <p:spPr>
          <a:xfrm>
            <a:off x="3590304" y="2415353"/>
            <a:ext cx="1520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fill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F6A5CC-EF08-4682-815F-ABC10DB31372}"/>
              </a:ext>
            </a:extLst>
          </p:cNvPr>
          <p:cNvSpPr txBox="1"/>
          <p:nvPr/>
        </p:nvSpPr>
        <p:spPr>
          <a:xfrm>
            <a:off x="4883733" y="2420016"/>
            <a:ext cx="1520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stroke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0924A3-7B95-4B18-AAFB-A8572B87BA97}"/>
              </a:ext>
            </a:extLst>
          </p:cNvPr>
          <p:cNvSpPr txBox="1"/>
          <p:nvPr/>
        </p:nvSpPr>
        <p:spPr>
          <a:xfrm>
            <a:off x="6134589" y="2424679"/>
            <a:ext cx="1520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position </a:t>
            </a:r>
          </a:p>
          <a:p>
            <a:pPr algn="ctr"/>
            <a:r>
              <a:rPr lang="en-US" dirty="0"/>
              <a:t>(x &amp; y)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D80664-097E-4C84-9C79-19C31FCECAFB}"/>
              </a:ext>
            </a:extLst>
          </p:cNvPr>
          <p:cNvSpPr txBox="1"/>
          <p:nvPr/>
        </p:nvSpPr>
        <p:spPr>
          <a:xfrm>
            <a:off x="7544784" y="2415353"/>
            <a:ext cx="1520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alpha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0E5981-5127-40B0-B66E-BD5358EACF45}"/>
              </a:ext>
            </a:extLst>
          </p:cNvPr>
          <p:cNvSpPr txBox="1"/>
          <p:nvPr/>
        </p:nvSpPr>
        <p:spPr>
          <a:xfrm>
            <a:off x="9151913" y="2415353"/>
            <a:ext cx="1520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size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FDF19EA-38F9-4D31-BADC-F24BAE1DFFB2}"/>
              </a:ext>
            </a:extLst>
          </p:cNvPr>
          <p:cNvSpPr/>
          <p:nvPr/>
        </p:nvSpPr>
        <p:spPr>
          <a:xfrm>
            <a:off x="2458192" y="1805049"/>
            <a:ext cx="8213762" cy="317071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FF07A83-5105-481A-BAE2-3E537AB9AAB8}"/>
              </a:ext>
            </a:extLst>
          </p:cNvPr>
          <p:cNvSpPr/>
          <p:nvPr/>
        </p:nvSpPr>
        <p:spPr>
          <a:xfrm>
            <a:off x="1314449" y="3071010"/>
            <a:ext cx="994309" cy="6908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91C8FB1-73E2-4F8E-9CF8-470A79BB19AF}"/>
              </a:ext>
            </a:extLst>
          </p:cNvPr>
          <p:cNvSpPr/>
          <p:nvPr/>
        </p:nvSpPr>
        <p:spPr>
          <a:xfrm>
            <a:off x="2335231" y="1614682"/>
            <a:ext cx="8904269" cy="35478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826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EFB7DC5-38CB-450A-A843-0BF5A162ABF3}"/>
              </a:ext>
            </a:extLst>
          </p:cNvPr>
          <p:cNvSpPr txBox="1">
            <a:spLocks/>
          </p:cNvSpPr>
          <p:nvPr/>
        </p:nvSpPr>
        <p:spPr>
          <a:xfrm>
            <a:off x="529441" y="-1098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ggplot2: Aesthetics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E6BE817-2CC3-4A64-B5D1-AFE4708094FC}"/>
              </a:ext>
            </a:extLst>
          </p:cNvPr>
          <p:cNvSpPr/>
          <p:nvPr/>
        </p:nvSpPr>
        <p:spPr>
          <a:xfrm>
            <a:off x="1650669" y="3230089"/>
            <a:ext cx="273133" cy="26125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B505D70-7BF7-4F3F-9FA1-81A426C55DFF}"/>
              </a:ext>
            </a:extLst>
          </p:cNvPr>
          <p:cNvSpPr/>
          <p:nvPr/>
        </p:nvSpPr>
        <p:spPr>
          <a:xfrm>
            <a:off x="9507183" y="2950615"/>
            <a:ext cx="809502" cy="81126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74B954F-9199-4E0F-A9FA-A20B207C52ED}"/>
              </a:ext>
            </a:extLst>
          </p:cNvPr>
          <p:cNvSpPr/>
          <p:nvPr/>
        </p:nvSpPr>
        <p:spPr>
          <a:xfrm>
            <a:off x="4219701" y="3225618"/>
            <a:ext cx="273133" cy="26125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A0DBB46-84B1-49C6-BF70-6A1CD99B0D2C}"/>
              </a:ext>
            </a:extLst>
          </p:cNvPr>
          <p:cNvSpPr/>
          <p:nvPr/>
        </p:nvSpPr>
        <p:spPr>
          <a:xfrm>
            <a:off x="8253353" y="3225618"/>
            <a:ext cx="273133" cy="261258"/>
          </a:xfrm>
          <a:prstGeom prst="ellipse">
            <a:avLst/>
          </a:prstGeom>
          <a:solidFill>
            <a:srgbClr val="000000">
              <a:alpha val="3882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10453B5-9CAA-4CA9-84A2-39FAA898B12B}"/>
              </a:ext>
            </a:extLst>
          </p:cNvPr>
          <p:cNvSpPr/>
          <p:nvPr/>
        </p:nvSpPr>
        <p:spPr>
          <a:xfrm>
            <a:off x="5507188" y="3225618"/>
            <a:ext cx="273133" cy="261258"/>
          </a:xfrm>
          <a:prstGeom prst="ellipse">
            <a:avLst/>
          </a:prstGeom>
          <a:solidFill>
            <a:schemeClr val="tx1"/>
          </a:solidFill>
          <a:ln w="57150">
            <a:solidFill>
              <a:srgbClr val="C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3743925-E49A-40A1-8C82-8BDA3AC1ACE2}"/>
              </a:ext>
            </a:extLst>
          </p:cNvPr>
          <p:cNvSpPr/>
          <p:nvPr/>
        </p:nvSpPr>
        <p:spPr>
          <a:xfrm>
            <a:off x="2932214" y="3225618"/>
            <a:ext cx="273133" cy="26125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905A45F-A57B-4AD4-BAA8-630AE2288540}"/>
              </a:ext>
            </a:extLst>
          </p:cNvPr>
          <p:cNvSpPr/>
          <p:nvPr/>
        </p:nvSpPr>
        <p:spPr>
          <a:xfrm>
            <a:off x="6761017" y="4531904"/>
            <a:ext cx="273133" cy="26125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C445F4E-5546-419B-936C-DDF03BBB3B87}"/>
              </a:ext>
            </a:extLst>
          </p:cNvPr>
          <p:cNvCxnSpPr/>
          <p:nvPr/>
        </p:nvCxnSpPr>
        <p:spPr>
          <a:xfrm>
            <a:off x="6897583" y="3356247"/>
            <a:ext cx="0" cy="1001996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477B360-5247-48A0-A799-4DF1B0B78E51}"/>
              </a:ext>
            </a:extLst>
          </p:cNvPr>
          <p:cNvSpPr txBox="1"/>
          <p:nvPr/>
        </p:nvSpPr>
        <p:spPr>
          <a:xfrm>
            <a:off x="1027214" y="2415353"/>
            <a:ext cx="1520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point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A426F4-17A5-4385-A176-F408845BCDF9}"/>
              </a:ext>
            </a:extLst>
          </p:cNvPr>
          <p:cNvSpPr txBox="1"/>
          <p:nvPr/>
        </p:nvSpPr>
        <p:spPr>
          <a:xfrm>
            <a:off x="2308759" y="2415353"/>
            <a:ext cx="1520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shape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CF82DF-16F0-418D-8039-35B74235D48D}"/>
              </a:ext>
            </a:extLst>
          </p:cNvPr>
          <p:cNvSpPr txBox="1"/>
          <p:nvPr/>
        </p:nvSpPr>
        <p:spPr>
          <a:xfrm>
            <a:off x="3590304" y="2415353"/>
            <a:ext cx="1520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fill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F6A5CC-EF08-4682-815F-ABC10DB31372}"/>
              </a:ext>
            </a:extLst>
          </p:cNvPr>
          <p:cNvSpPr txBox="1"/>
          <p:nvPr/>
        </p:nvSpPr>
        <p:spPr>
          <a:xfrm>
            <a:off x="4883733" y="2420016"/>
            <a:ext cx="1520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stroke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0924A3-7B95-4B18-AAFB-A8572B87BA97}"/>
              </a:ext>
            </a:extLst>
          </p:cNvPr>
          <p:cNvSpPr txBox="1"/>
          <p:nvPr/>
        </p:nvSpPr>
        <p:spPr>
          <a:xfrm>
            <a:off x="6134589" y="2424679"/>
            <a:ext cx="1520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position </a:t>
            </a:r>
          </a:p>
          <a:p>
            <a:pPr algn="ctr"/>
            <a:r>
              <a:rPr lang="en-US" dirty="0"/>
              <a:t>(x &amp; y)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D80664-097E-4C84-9C79-19C31FCECAFB}"/>
              </a:ext>
            </a:extLst>
          </p:cNvPr>
          <p:cNvSpPr txBox="1"/>
          <p:nvPr/>
        </p:nvSpPr>
        <p:spPr>
          <a:xfrm>
            <a:off x="7544784" y="2415353"/>
            <a:ext cx="1520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alpha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0E5981-5127-40B0-B66E-BD5358EACF45}"/>
              </a:ext>
            </a:extLst>
          </p:cNvPr>
          <p:cNvSpPr txBox="1"/>
          <p:nvPr/>
        </p:nvSpPr>
        <p:spPr>
          <a:xfrm>
            <a:off x="9151913" y="2415353"/>
            <a:ext cx="1520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size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FDF19EA-38F9-4D31-BADC-F24BAE1DFFB2}"/>
              </a:ext>
            </a:extLst>
          </p:cNvPr>
          <p:cNvSpPr/>
          <p:nvPr/>
        </p:nvSpPr>
        <p:spPr>
          <a:xfrm>
            <a:off x="2458192" y="1805049"/>
            <a:ext cx="8213762" cy="317071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EC4CE3C-1DC7-478F-93BC-FFB6ECE53F70}"/>
              </a:ext>
            </a:extLst>
          </p:cNvPr>
          <p:cNvSpPr/>
          <p:nvPr/>
        </p:nvSpPr>
        <p:spPr>
          <a:xfrm>
            <a:off x="8103920" y="3225618"/>
            <a:ext cx="273133" cy="261258"/>
          </a:xfrm>
          <a:prstGeom prst="ellipse">
            <a:avLst/>
          </a:prstGeom>
          <a:solidFill>
            <a:srgbClr val="000000">
              <a:alpha val="3882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7681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B47E1-BF28-4E89-9BAA-BB1CD57E3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441" y="-109888"/>
            <a:ext cx="10515600" cy="1325563"/>
          </a:xfrm>
        </p:spPr>
        <p:txBody>
          <a:bodyPr/>
          <a:lstStyle/>
          <a:p>
            <a:r>
              <a:rPr lang="en-US" dirty="0"/>
              <a:t>ggplot2: Mapping (data to </a:t>
            </a:r>
            <a:r>
              <a:rPr lang="en-US" dirty="0" err="1"/>
              <a:t>geom</a:t>
            </a:r>
            <a:r>
              <a:rPr lang="en-US" dirty="0"/>
              <a:t> aesthetics)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2C5C30-0B75-41AF-89BC-A48408AE86C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24315" y="1294994"/>
            <a:ext cx="9144578" cy="51496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FD7642-263E-4B31-8C19-0362604AFAEB}"/>
              </a:ext>
            </a:extLst>
          </p:cNvPr>
          <p:cNvSpPr txBox="1"/>
          <p:nvPr/>
        </p:nvSpPr>
        <p:spPr>
          <a:xfrm>
            <a:off x="2441988" y="6444684"/>
            <a:ext cx="2152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aesthetics</a:t>
            </a:r>
          </a:p>
        </p:txBody>
      </p:sp>
    </p:spTree>
    <p:extLst>
      <p:ext uri="{BB962C8B-B14F-4D97-AF65-F5344CB8AC3E}">
        <p14:creationId xmlns:p14="http://schemas.microsoft.com/office/powerpoint/2010/main" val="1580271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B47E1-BF28-4E89-9BAA-BB1CD57E3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440" y="-109888"/>
            <a:ext cx="10856109" cy="1325563"/>
          </a:xfrm>
        </p:spPr>
        <p:txBody>
          <a:bodyPr/>
          <a:lstStyle/>
          <a:p>
            <a:r>
              <a:rPr lang="en-US" dirty="0"/>
              <a:t>ggplot2: Mapping (unmapped aesthetics: blue)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0AAE0C6-E45F-4434-9A70-DAC3171A61D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406637" y="1300786"/>
            <a:ext cx="9144578" cy="514969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88AC8C2-7775-459F-8A7B-A605F0086D1A}"/>
              </a:ext>
            </a:extLst>
          </p:cNvPr>
          <p:cNvSpPr/>
          <p:nvPr/>
        </p:nvSpPr>
        <p:spPr>
          <a:xfrm>
            <a:off x="2547362" y="5885167"/>
            <a:ext cx="997527" cy="1841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6B76129-0686-4BF0-83C2-DAD3ED62676C}"/>
              </a:ext>
            </a:extLst>
          </p:cNvPr>
          <p:cNvSpPr/>
          <p:nvPr/>
        </p:nvSpPr>
        <p:spPr>
          <a:xfrm>
            <a:off x="3711145" y="1795462"/>
            <a:ext cx="285007" cy="2895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3DB9213-2C2A-4A7A-95B7-9040F46F4716}"/>
              </a:ext>
            </a:extLst>
          </p:cNvPr>
          <p:cNvSpPr/>
          <p:nvPr/>
        </p:nvSpPr>
        <p:spPr>
          <a:xfrm>
            <a:off x="3796498" y="2230040"/>
            <a:ext cx="109877" cy="10876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A803E29-13E8-451E-A4EE-A5020DBF7304}"/>
              </a:ext>
            </a:extLst>
          </p:cNvPr>
          <p:cNvSpPr/>
          <p:nvPr/>
        </p:nvSpPr>
        <p:spPr>
          <a:xfrm>
            <a:off x="3668056" y="2428522"/>
            <a:ext cx="375638" cy="3670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A9F4464-94D0-4EFF-BCFF-E01B7A77CAC8}"/>
              </a:ext>
            </a:extLst>
          </p:cNvPr>
          <p:cNvSpPr/>
          <p:nvPr/>
        </p:nvSpPr>
        <p:spPr>
          <a:xfrm>
            <a:off x="3677954" y="2793839"/>
            <a:ext cx="332549" cy="32862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52673BB-4A82-4208-B053-4421D61BF9E5}"/>
              </a:ext>
            </a:extLst>
          </p:cNvPr>
          <p:cNvSpPr/>
          <p:nvPr/>
        </p:nvSpPr>
        <p:spPr>
          <a:xfrm>
            <a:off x="3733226" y="3183251"/>
            <a:ext cx="240844" cy="2319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682B21D-3D41-4CC9-8627-25E9DBA696B6}"/>
              </a:ext>
            </a:extLst>
          </p:cNvPr>
          <p:cNvSpPr/>
          <p:nvPr/>
        </p:nvSpPr>
        <p:spPr>
          <a:xfrm>
            <a:off x="3688996" y="3471937"/>
            <a:ext cx="310467" cy="32377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00FE831-BCA1-4D26-B18F-272F97EC8730}"/>
              </a:ext>
            </a:extLst>
          </p:cNvPr>
          <p:cNvSpPr/>
          <p:nvPr/>
        </p:nvSpPr>
        <p:spPr>
          <a:xfrm>
            <a:off x="9616875" y="2634632"/>
            <a:ext cx="285007" cy="2895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610EBF2-4381-4A4B-BB83-78BFF39EC376}"/>
              </a:ext>
            </a:extLst>
          </p:cNvPr>
          <p:cNvSpPr/>
          <p:nvPr/>
        </p:nvSpPr>
        <p:spPr>
          <a:xfrm>
            <a:off x="9824693" y="2449508"/>
            <a:ext cx="154378" cy="1425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45E5BFB-C653-407E-82F0-22FD8E82BBAC}"/>
              </a:ext>
            </a:extLst>
          </p:cNvPr>
          <p:cNvSpPr/>
          <p:nvPr/>
        </p:nvSpPr>
        <p:spPr>
          <a:xfrm>
            <a:off x="10074290" y="1928284"/>
            <a:ext cx="375638" cy="38222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FCAE1D6-D20A-4E39-8CD7-2276A3325762}"/>
              </a:ext>
            </a:extLst>
          </p:cNvPr>
          <p:cNvSpPr/>
          <p:nvPr/>
        </p:nvSpPr>
        <p:spPr>
          <a:xfrm>
            <a:off x="9372024" y="2325936"/>
            <a:ext cx="353413" cy="32571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6EB4DA3-4C4B-48DB-9A9F-95E3E849AE43}"/>
              </a:ext>
            </a:extLst>
          </p:cNvPr>
          <p:cNvSpPr/>
          <p:nvPr/>
        </p:nvSpPr>
        <p:spPr>
          <a:xfrm>
            <a:off x="8996295" y="3034105"/>
            <a:ext cx="240844" cy="2419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975C5E-CBDC-407E-AD83-55B0ACDB285F}"/>
              </a:ext>
            </a:extLst>
          </p:cNvPr>
          <p:cNvSpPr/>
          <p:nvPr/>
        </p:nvSpPr>
        <p:spPr>
          <a:xfrm>
            <a:off x="8197860" y="3836193"/>
            <a:ext cx="194791" cy="19407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E337803-EF38-46DC-9D0C-9089C1C8D223}"/>
              </a:ext>
            </a:extLst>
          </p:cNvPr>
          <p:cNvSpPr/>
          <p:nvPr/>
        </p:nvSpPr>
        <p:spPr>
          <a:xfrm>
            <a:off x="8858034" y="3190304"/>
            <a:ext cx="339741" cy="34477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E26F527-E3A8-4D5D-AE66-6F4D5E7D2A18}"/>
              </a:ext>
            </a:extLst>
          </p:cNvPr>
          <p:cNvSpPr txBox="1"/>
          <p:nvPr/>
        </p:nvSpPr>
        <p:spPr>
          <a:xfrm>
            <a:off x="8639587" y="5792576"/>
            <a:ext cx="2152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color =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"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blue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"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77F0075-6537-4E5E-937D-37200D6F713A}"/>
              </a:ext>
            </a:extLst>
          </p:cNvPr>
          <p:cNvSpPr/>
          <p:nvPr/>
        </p:nvSpPr>
        <p:spPr>
          <a:xfrm>
            <a:off x="3711145" y="3881437"/>
            <a:ext cx="285007" cy="194076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4D7720F-8FA9-4C48-809B-98648B4ECFB0}"/>
              </a:ext>
            </a:extLst>
          </p:cNvPr>
          <p:cNvSpPr/>
          <p:nvPr/>
        </p:nvSpPr>
        <p:spPr>
          <a:xfrm>
            <a:off x="3828576" y="3954853"/>
            <a:ext cx="45719" cy="4571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0C7A3BB-5B84-4DCD-A0C6-008760CEDF41}"/>
              </a:ext>
            </a:extLst>
          </p:cNvPr>
          <p:cNvSpPr/>
          <p:nvPr/>
        </p:nvSpPr>
        <p:spPr>
          <a:xfrm>
            <a:off x="9342035" y="2310393"/>
            <a:ext cx="383402" cy="289584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147F059-C5DF-45EB-9673-63E27A102684}"/>
              </a:ext>
            </a:extLst>
          </p:cNvPr>
          <p:cNvSpPr/>
          <p:nvPr/>
        </p:nvSpPr>
        <p:spPr>
          <a:xfrm>
            <a:off x="9459466" y="2383809"/>
            <a:ext cx="45719" cy="4571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D077B61-8995-4574-8DA7-27B33A2F867D}"/>
              </a:ext>
            </a:extLst>
          </p:cNvPr>
          <p:cNvSpPr/>
          <p:nvPr/>
        </p:nvSpPr>
        <p:spPr>
          <a:xfrm rot="21076090">
            <a:off x="9425174" y="2475643"/>
            <a:ext cx="260495" cy="176008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6EF669E-B8C9-4B4E-BA8E-CDFC3D418F37}"/>
              </a:ext>
            </a:extLst>
          </p:cNvPr>
          <p:cNvSpPr txBox="1"/>
          <p:nvPr/>
        </p:nvSpPr>
        <p:spPr>
          <a:xfrm>
            <a:off x="2441988" y="6444684"/>
            <a:ext cx="2152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aesthetics</a:t>
            </a:r>
          </a:p>
        </p:txBody>
      </p:sp>
    </p:spTree>
    <p:extLst>
      <p:ext uri="{BB962C8B-B14F-4D97-AF65-F5344CB8AC3E}">
        <p14:creationId xmlns:p14="http://schemas.microsoft.com/office/powerpoint/2010/main" val="1705687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hadley wickham">
            <a:extLst>
              <a:ext uri="{FF2B5EF4-FFF2-40B4-BE49-F238E27FC236}">
                <a16:creationId xmlns:a16="http://schemas.microsoft.com/office/drawing/2014/main" id="{17EC05A6-968B-4BCE-8C73-3F50D6C1E7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5145437"/>
            <a:ext cx="1712564" cy="1712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1A7BF64-2A05-4977-8744-1D4318951C5F}"/>
              </a:ext>
            </a:extLst>
          </p:cNvPr>
          <p:cNvSpPr txBox="1">
            <a:spLocks/>
          </p:cNvSpPr>
          <p:nvPr/>
        </p:nvSpPr>
        <p:spPr>
          <a:xfrm>
            <a:off x="56098" y="28983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/>
              <a:t>Intro to Analysis</a:t>
            </a:r>
            <a:endParaRPr lang="en-US" dirty="0"/>
          </a:p>
        </p:txBody>
      </p:sp>
      <p:pic>
        <p:nvPicPr>
          <p:cNvPr id="10" name="Online Media 9">
            <a:hlinkClick r:id="" action="ppaction://media"/>
            <a:extLst>
              <a:ext uri="{FF2B5EF4-FFF2-40B4-BE49-F238E27FC236}">
                <a16:creationId xmlns:a16="http://schemas.microsoft.com/office/drawing/2014/main" id="{5A975EEE-97FA-4E81-BE00-01A067CEA28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1279902" y="988259"/>
            <a:ext cx="9683599" cy="542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8508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E1CB09-B861-4B5B-A107-908BE9530BF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06637" y="1220020"/>
            <a:ext cx="9431417" cy="531122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EFB7DC5-38CB-450A-A843-0BF5A162ABF3}"/>
              </a:ext>
            </a:extLst>
          </p:cNvPr>
          <p:cNvSpPr txBox="1">
            <a:spLocks/>
          </p:cNvSpPr>
          <p:nvPr/>
        </p:nvSpPr>
        <p:spPr>
          <a:xfrm>
            <a:off x="529441" y="-1098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ggplot2: Mapping (bar </a:t>
            </a:r>
            <a:r>
              <a:rPr lang="en-US" dirty="0" err="1"/>
              <a:t>geom</a:t>
            </a:r>
            <a:r>
              <a:rPr lang="en-US" dirty="0"/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12971A-E6A9-40BE-ACF3-E408C5BEAD42}"/>
              </a:ext>
            </a:extLst>
          </p:cNvPr>
          <p:cNvSpPr txBox="1"/>
          <p:nvPr/>
        </p:nvSpPr>
        <p:spPr>
          <a:xfrm>
            <a:off x="2180731" y="6488668"/>
            <a:ext cx="2152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aesthetics</a:t>
            </a:r>
          </a:p>
        </p:txBody>
      </p:sp>
    </p:spTree>
    <p:extLst>
      <p:ext uri="{BB962C8B-B14F-4D97-AF65-F5344CB8AC3E}">
        <p14:creationId xmlns:p14="http://schemas.microsoft.com/office/powerpoint/2010/main" val="38877532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06ECE-60E0-48F5-9A59-B15997B21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31700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5700" b="1" dirty="0"/>
              <a:t>Let’s Code!</a:t>
            </a:r>
          </a:p>
        </p:txBody>
      </p:sp>
    </p:spTree>
    <p:extLst>
      <p:ext uri="{BB962C8B-B14F-4D97-AF65-F5344CB8AC3E}">
        <p14:creationId xmlns:p14="http://schemas.microsoft.com/office/powerpoint/2010/main" val="1127400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5252D-989C-48B3-A5FB-51D75C8FB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R: Analysis</a:t>
            </a:r>
          </a:p>
        </p:txBody>
      </p:sp>
      <p:pic>
        <p:nvPicPr>
          <p:cNvPr id="2052" name="Picture 4" descr="Image result for tidyr hadley">
            <a:extLst>
              <a:ext uri="{FF2B5EF4-FFF2-40B4-BE49-F238E27FC236}">
                <a16:creationId xmlns:a16="http://schemas.microsoft.com/office/drawing/2014/main" id="{40DBA615-578C-4754-8434-7092990821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245" y="1690688"/>
            <a:ext cx="10205717" cy="3910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7106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5252D-989C-48B3-A5FB-51D75C8FB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R: Analysis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9AB37AD-62F6-459D-AE1E-00A26FAB7E28}"/>
              </a:ext>
            </a:extLst>
          </p:cNvPr>
          <p:cNvSpPr/>
          <p:nvPr/>
        </p:nvSpPr>
        <p:spPr>
          <a:xfrm>
            <a:off x="6209533" y="3004848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pic>
        <p:nvPicPr>
          <p:cNvPr id="2052" name="Picture 4" descr="Image result for tidyr hadley">
            <a:extLst>
              <a:ext uri="{FF2B5EF4-FFF2-40B4-BE49-F238E27FC236}">
                <a16:creationId xmlns:a16="http://schemas.microsoft.com/office/drawing/2014/main" id="{40DBA615-578C-4754-8434-7092990821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943" y="1796063"/>
            <a:ext cx="10205717" cy="3910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5E67881-FF13-43F5-8D2F-0F071DBE5143}"/>
              </a:ext>
            </a:extLst>
          </p:cNvPr>
          <p:cNvSpPr/>
          <p:nvPr/>
        </p:nvSpPr>
        <p:spPr>
          <a:xfrm>
            <a:off x="6542652" y="3869111"/>
            <a:ext cx="1231900" cy="922337"/>
          </a:xfrm>
          <a:prstGeom prst="rect">
            <a:avLst/>
          </a:prstGeom>
          <a:solidFill>
            <a:srgbClr val="EAEB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CD459C-61D5-4F20-9EC5-00787E75C0FA}"/>
              </a:ext>
            </a:extLst>
          </p:cNvPr>
          <p:cNvSpPr/>
          <p:nvPr/>
        </p:nvSpPr>
        <p:spPr>
          <a:xfrm rot="21428416">
            <a:off x="6486938" y="3841187"/>
            <a:ext cx="1129674" cy="636013"/>
          </a:xfrm>
          <a:custGeom>
            <a:avLst/>
            <a:gdLst>
              <a:gd name="connsiteX0" fmla="*/ 1059656 w 1059656"/>
              <a:gd name="connsiteY0" fmla="*/ 0 h 585788"/>
              <a:gd name="connsiteX1" fmla="*/ 912019 w 1059656"/>
              <a:gd name="connsiteY1" fmla="*/ 166688 h 585788"/>
              <a:gd name="connsiteX2" fmla="*/ 783431 w 1059656"/>
              <a:gd name="connsiteY2" fmla="*/ 269081 h 585788"/>
              <a:gd name="connsiteX3" fmla="*/ 557213 w 1059656"/>
              <a:gd name="connsiteY3" fmla="*/ 411956 h 585788"/>
              <a:gd name="connsiteX4" fmla="*/ 364331 w 1059656"/>
              <a:gd name="connsiteY4" fmla="*/ 497681 h 585788"/>
              <a:gd name="connsiteX5" fmla="*/ 195263 w 1059656"/>
              <a:gd name="connsiteY5" fmla="*/ 550069 h 585788"/>
              <a:gd name="connsiteX6" fmla="*/ 0 w 1059656"/>
              <a:gd name="connsiteY6" fmla="*/ 585788 h 585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9656" h="585788">
                <a:moveTo>
                  <a:pt x="1059656" y="0"/>
                </a:moveTo>
                <a:cubicBezTo>
                  <a:pt x="1008856" y="60920"/>
                  <a:pt x="958056" y="121841"/>
                  <a:pt x="912019" y="166688"/>
                </a:cubicBezTo>
                <a:cubicBezTo>
                  <a:pt x="865982" y="211535"/>
                  <a:pt x="842565" y="228203"/>
                  <a:pt x="783431" y="269081"/>
                </a:cubicBezTo>
                <a:cubicBezTo>
                  <a:pt x="724297" y="309959"/>
                  <a:pt x="627063" y="373856"/>
                  <a:pt x="557213" y="411956"/>
                </a:cubicBezTo>
                <a:cubicBezTo>
                  <a:pt x="487363" y="450056"/>
                  <a:pt x="424656" y="474662"/>
                  <a:pt x="364331" y="497681"/>
                </a:cubicBezTo>
                <a:cubicBezTo>
                  <a:pt x="304006" y="520700"/>
                  <a:pt x="255985" y="535385"/>
                  <a:pt x="195263" y="550069"/>
                </a:cubicBezTo>
                <a:cubicBezTo>
                  <a:pt x="134541" y="564754"/>
                  <a:pt x="67270" y="575271"/>
                  <a:pt x="0" y="585788"/>
                </a:cubicBezTo>
              </a:path>
            </a:pathLst>
          </a:cu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3E2071-ECD4-42C9-8193-4EA357512F8C}"/>
              </a:ext>
            </a:extLst>
          </p:cNvPr>
          <p:cNvSpPr/>
          <p:nvPr/>
        </p:nvSpPr>
        <p:spPr>
          <a:xfrm>
            <a:off x="8095343" y="3105694"/>
            <a:ext cx="2339340" cy="325517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Star: 5 Points 12">
            <a:extLst>
              <a:ext uri="{FF2B5EF4-FFF2-40B4-BE49-F238E27FC236}">
                <a16:creationId xmlns:a16="http://schemas.microsoft.com/office/drawing/2014/main" id="{013B565F-4494-4E43-85A4-5D84FA6FF970}"/>
              </a:ext>
            </a:extLst>
          </p:cNvPr>
          <p:cNvSpPr/>
          <p:nvPr/>
        </p:nvSpPr>
        <p:spPr>
          <a:xfrm>
            <a:off x="7751692" y="2356281"/>
            <a:ext cx="419100" cy="365760"/>
          </a:xfrm>
          <a:prstGeom prst="star5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91CA74E-0864-47A7-863A-F742ADBFD8FC}"/>
              </a:ext>
            </a:extLst>
          </p:cNvPr>
          <p:cNvSpPr/>
          <p:nvPr/>
        </p:nvSpPr>
        <p:spPr>
          <a:xfrm>
            <a:off x="8074025" y="3374180"/>
            <a:ext cx="2917825" cy="569170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079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 animBg="1"/>
      <p:bldP spid="12" grpId="0" animBg="1"/>
      <p:bldP spid="13" grpId="0" animBg="1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5252D-989C-48B3-A5FB-51D75C8FB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R: Analysis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9AB37AD-62F6-459D-AE1E-00A26FAB7E28}"/>
              </a:ext>
            </a:extLst>
          </p:cNvPr>
          <p:cNvSpPr/>
          <p:nvPr/>
        </p:nvSpPr>
        <p:spPr>
          <a:xfrm>
            <a:off x="6209533" y="3004848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pic>
        <p:nvPicPr>
          <p:cNvPr id="2052" name="Picture 4" descr="Image result for tidyr hadley">
            <a:extLst>
              <a:ext uri="{FF2B5EF4-FFF2-40B4-BE49-F238E27FC236}">
                <a16:creationId xmlns:a16="http://schemas.microsoft.com/office/drawing/2014/main" id="{40DBA615-578C-4754-8434-7092990821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943" y="1796063"/>
            <a:ext cx="10205717" cy="3910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5E67881-FF13-43F5-8D2F-0F071DBE5143}"/>
              </a:ext>
            </a:extLst>
          </p:cNvPr>
          <p:cNvSpPr/>
          <p:nvPr/>
        </p:nvSpPr>
        <p:spPr>
          <a:xfrm>
            <a:off x="6549280" y="3840974"/>
            <a:ext cx="1231900" cy="922337"/>
          </a:xfrm>
          <a:prstGeom prst="rect">
            <a:avLst/>
          </a:prstGeom>
          <a:solidFill>
            <a:srgbClr val="EAEB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FA4E600-B2DF-445E-8954-A9DB275B03A2}"/>
              </a:ext>
            </a:extLst>
          </p:cNvPr>
          <p:cNvCxnSpPr>
            <a:cxnSpLocks/>
          </p:cNvCxnSpPr>
          <p:nvPr/>
        </p:nvCxnSpPr>
        <p:spPr>
          <a:xfrm>
            <a:off x="1175934" y="3544396"/>
            <a:ext cx="302840" cy="0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CD459C-61D5-4F20-9EC5-00787E75C0FA}"/>
              </a:ext>
            </a:extLst>
          </p:cNvPr>
          <p:cNvSpPr/>
          <p:nvPr/>
        </p:nvSpPr>
        <p:spPr>
          <a:xfrm rot="21428416">
            <a:off x="6486938" y="3841187"/>
            <a:ext cx="1129674" cy="636013"/>
          </a:xfrm>
          <a:custGeom>
            <a:avLst/>
            <a:gdLst>
              <a:gd name="connsiteX0" fmla="*/ 1059656 w 1059656"/>
              <a:gd name="connsiteY0" fmla="*/ 0 h 585788"/>
              <a:gd name="connsiteX1" fmla="*/ 912019 w 1059656"/>
              <a:gd name="connsiteY1" fmla="*/ 166688 h 585788"/>
              <a:gd name="connsiteX2" fmla="*/ 783431 w 1059656"/>
              <a:gd name="connsiteY2" fmla="*/ 269081 h 585788"/>
              <a:gd name="connsiteX3" fmla="*/ 557213 w 1059656"/>
              <a:gd name="connsiteY3" fmla="*/ 411956 h 585788"/>
              <a:gd name="connsiteX4" fmla="*/ 364331 w 1059656"/>
              <a:gd name="connsiteY4" fmla="*/ 497681 h 585788"/>
              <a:gd name="connsiteX5" fmla="*/ 195263 w 1059656"/>
              <a:gd name="connsiteY5" fmla="*/ 550069 h 585788"/>
              <a:gd name="connsiteX6" fmla="*/ 0 w 1059656"/>
              <a:gd name="connsiteY6" fmla="*/ 585788 h 585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9656" h="585788">
                <a:moveTo>
                  <a:pt x="1059656" y="0"/>
                </a:moveTo>
                <a:cubicBezTo>
                  <a:pt x="1008856" y="60920"/>
                  <a:pt x="958056" y="121841"/>
                  <a:pt x="912019" y="166688"/>
                </a:cubicBezTo>
                <a:cubicBezTo>
                  <a:pt x="865982" y="211535"/>
                  <a:pt x="842565" y="228203"/>
                  <a:pt x="783431" y="269081"/>
                </a:cubicBezTo>
                <a:cubicBezTo>
                  <a:pt x="724297" y="309959"/>
                  <a:pt x="627063" y="373856"/>
                  <a:pt x="557213" y="411956"/>
                </a:cubicBezTo>
                <a:cubicBezTo>
                  <a:pt x="487363" y="450056"/>
                  <a:pt x="424656" y="474662"/>
                  <a:pt x="364331" y="497681"/>
                </a:cubicBezTo>
                <a:cubicBezTo>
                  <a:pt x="304006" y="520700"/>
                  <a:pt x="255985" y="535385"/>
                  <a:pt x="195263" y="550069"/>
                </a:cubicBezTo>
                <a:cubicBezTo>
                  <a:pt x="134541" y="564754"/>
                  <a:pt x="67270" y="575271"/>
                  <a:pt x="0" y="585788"/>
                </a:cubicBezTo>
              </a:path>
            </a:pathLst>
          </a:cu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3E2071-ECD4-42C9-8193-4EA357512F8C}"/>
              </a:ext>
            </a:extLst>
          </p:cNvPr>
          <p:cNvSpPr/>
          <p:nvPr/>
        </p:nvSpPr>
        <p:spPr>
          <a:xfrm>
            <a:off x="8095343" y="3105694"/>
            <a:ext cx="2339340" cy="325517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91CA74E-0864-47A7-863A-F742ADBFD8FC}"/>
              </a:ext>
            </a:extLst>
          </p:cNvPr>
          <p:cNvSpPr/>
          <p:nvPr/>
        </p:nvSpPr>
        <p:spPr>
          <a:xfrm>
            <a:off x="8074025" y="3374180"/>
            <a:ext cx="2917825" cy="569170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2" descr="Image result for readr hex">
            <a:extLst>
              <a:ext uri="{FF2B5EF4-FFF2-40B4-BE49-F238E27FC236}">
                <a16:creationId xmlns:a16="http://schemas.microsoft.com/office/drawing/2014/main" id="{A1BCA231-E133-4295-9E83-08DE89E40C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8774" y="2881891"/>
            <a:ext cx="1168061" cy="1353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Image result for tidyr hex icon">
            <a:extLst>
              <a:ext uri="{FF2B5EF4-FFF2-40B4-BE49-F238E27FC236}">
                <a16:creationId xmlns:a16="http://schemas.microsoft.com/office/drawing/2014/main" id="{99010AE7-7CA7-43DD-A320-ECA9944304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5090" y="2881891"/>
            <a:ext cx="1168061" cy="1353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2D00EF9-BAD9-4233-B138-15EF3BCDB1AE}"/>
              </a:ext>
            </a:extLst>
          </p:cNvPr>
          <p:cNvSpPr/>
          <p:nvPr/>
        </p:nvSpPr>
        <p:spPr>
          <a:xfrm>
            <a:off x="6572298" y="2546351"/>
            <a:ext cx="1244652" cy="498248"/>
          </a:xfrm>
          <a:prstGeom prst="rect">
            <a:avLst/>
          </a:prstGeom>
          <a:solidFill>
            <a:srgbClr val="EAEB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4" descr="Image result for tidyr hex">
            <a:extLst>
              <a:ext uri="{FF2B5EF4-FFF2-40B4-BE49-F238E27FC236}">
                <a16:creationId xmlns:a16="http://schemas.microsoft.com/office/drawing/2014/main" id="{0ACBB199-28F4-443F-8184-7EE25A50E4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5997" y="2137939"/>
            <a:ext cx="1244652" cy="1406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5862C65-7D60-4FCA-A5A1-BD3AF73B50AA}"/>
              </a:ext>
            </a:extLst>
          </p:cNvPr>
          <p:cNvSpPr/>
          <p:nvPr/>
        </p:nvSpPr>
        <p:spPr>
          <a:xfrm>
            <a:off x="4824997" y="3374180"/>
            <a:ext cx="1482189" cy="369333"/>
          </a:xfrm>
          <a:prstGeom prst="rect">
            <a:avLst/>
          </a:prstGeom>
          <a:solidFill>
            <a:srgbClr val="EAEB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Picture 2" descr="Image result for dplyr hex">
            <a:extLst>
              <a:ext uri="{FF2B5EF4-FFF2-40B4-BE49-F238E27FC236}">
                <a16:creationId xmlns:a16="http://schemas.microsoft.com/office/drawing/2014/main" id="{1F103AB5-5CD6-4579-BDC9-82F88ADBF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0977" y="2620649"/>
            <a:ext cx="1244652" cy="1400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6B8141DE-F752-47C9-A12E-C0809DEA2170}"/>
              </a:ext>
            </a:extLst>
          </p:cNvPr>
          <p:cNvGrpSpPr/>
          <p:nvPr/>
        </p:nvGrpSpPr>
        <p:grpSpPr>
          <a:xfrm>
            <a:off x="67225" y="2850141"/>
            <a:ext cx="2025603" cy="1353909"/>
            <a:chOff x="8056362" y="120215"/>
            <a:chExt cx="2025603" cy="1353909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85377983-809E-4876-AC68-DA1A83F2FE69}"/>
                </a:ext>
              </a:extLst>
            </p:cNvPr>
            <p:cNvSpPr/>
            <p:nvPr/>
          </p:nvSpPr>
          <p:spPr>
            <a:xfrm rot="16200000">
              <a:off x="7956332" y="220245"/>
              <a:ext cx="1353909" cy="1153849"/>
            </a:xfrm>
            <a:prstGeom prst="hexagon">
              <a:avLst>
                <a:gd name="adj" fmla="val 30503"/>
                <a:gd name="vf" fmla="val 115470"/>
              </a:avLst>
            </a:prstGeom>
            <a:solidFill>
              <a:schemeClr val="bg1"/>
            </a:solidFill>
            <a:ln w="28575">
              <a:solidFill>
                <a:srgbClr val="1573B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1" name="Picture 8" descr="Image result for sql ops">
              <a:extLst>
                <a:ext uri="{FF2B5EF4-FFF2-40B4-BE49-F238E27FC236}">
                  <a16:creationId xmlns:a16="http://schemas.microsoft.com/office/drawing/2014/main" id="{66E7F09D-E7D4-4D81-A5BA-223F007478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95343" y="120215"/>
              <a:ext cx="1056347" cy="10556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9910F27-4E9D-4F7B-B27F-FD0C782E045C}"/>
                </a:ext>
              </a:extLst>
            </p:cNvPr>
            <p:cNvSpPr txBox="1"/>
            <p:nvPr/>
          </p:nvSpPr>
          <p:spPr>
            <a:xfrm>
              <a:off x="8221415" y="911872"/>
              <a:ext cx="18605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1573B9"/>
                  </a:solidFill>
                </a:rPr>
                <a:t>sql</a:t>
              </a:r>
              <a:r>
                <a:rPr lang="en-US" dirty="0">
                  <a:solidFill>
                    <a:srgbClr val="1573B9"/>
                  </a:solidFill>
                </a:rPr>
                <a:t> ops</a:t>
              </a:r>
            </a:p>
          </p:txBody>
        </p:sp>
      </p:grpSp>
      <p:sp>
        <p:nvSpPr>
          <p:cNvPr id="27" name="Star: 5 Points 26">
            <a:extLst>
              <a:ext uri="{FF2B5EF4-FFF2-40B4-BE49-F238E27FC236}">
                <a16:creationId xmlns:a16="http://schemas.microsoft.com/office/drawing/2014/main" id="{B8922192-85D4-4479-AC09-4ADD23A6C302}"/>
              </a:ext>
            </a:extLst>
          </p:cNvPr>
          <p:cNvSpPr/>
          <p:nvPr/>
        </p:nvSpPr>
        <p:spPr>
          <a:xfrm>
            <a:off x="7751692" y="2356281"/>
            <a:ext cx="419100" cy="365760"/>
          </a:xfrm>
          <a:prstGeom prst="star5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448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5089319-5DC1-4732-BE49-B3A73EB023C7}"/>
              </a:ext>
            </a:extLst>
          </p:cNvPr>
          <p:cNvSpPr txBox="1">
            <a:spLocks/>
          </p:cNvSpPr>
          <p:nvPr/>
        </p:nvSpPr>
        <p:spPr>
          <a:xfrm>
            <a:off x="589965" y="16126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Visualization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49B371-F4A1-445D-9FB3-4E31AFFC5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Picture 4" descr="Image result for tidyr hex">
            <a:extLst>
              <a:ext uri="{FF2B5EF4-FFF2-40B4-BE49-F238E27FC236}">
                <a16:creationId xmlns:a16="http://schemas.microsoft.com/office/drawing/2014/main" id="{82A8F617-2DF9-4039-8A30-E9D987B43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2897" y="5483258"/>
            <a:ext cx="1244652" cy="1406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E1B0018-5986-4EA6-9F7C-314F329B1D9D}"/>
              </a:ext>
            </a:extLst>
          </p:cNvPr>
          <p:cNvSpPr/>
          <p:nvPr/>
        </p:nvSpPr>
        <p:spPr>
          <a:xfrm>
            <a:off x="4069583" y="6442772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pic>
        <p:nvPicPr>
          <p:cNvPr id="11" name="Picture 4" descr="Image result for tidyr hadley">
            <a:extLst>
              <a:ext uri="{FF2B5EF4-FFF2-40B4-BE49-F238E27FC236}">
                <a16:creationId xmlns:a16="http://schemas.microsoft.com/office/drawing/2014/main" id="{1A58C769-24A1-474D-8E12-D231C09AEA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55007" y="5233987"/>
            <a:ext cx="10205717" cy="3910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3FBF43B-F0E1-4678-98F2-FE4959D4027D}"/>
              </a:ext>
            </a:extLst>
          </p:cNvPr>
          <p:cNvSpPr/>
          <p:nvPr/>
        </p:nvSpPr>
        <p:spPr>
          <a:xfrm>
            <a:off x="4409330" y="7278898"/>
            <a:ext cx="1231900" cy="922337"/>
          </a:xfrm>
          <a:prstGeom prst="rect">
            <a:avLst/>
          </a:prstGeom>
          <a:solidFill>
            <a:srgbClr val="EAEB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9FE093E-3A3A-44F7-833E-BE41FE0FF531}"/>
              </a:ext>
            </a:extLst>
          </p:cNvPr>
          <p:cNvSpPr/>
          <p:nvPr/>
        </p:nvSpPr>
        <p:spPr>
          <a:xfrm rot="21428416">
            <a:off x="4346988" y="7279111"/>
            <a:ext cx="1129674" cy="636013"/>
          </a:xfrm>
          <a:custGeom>
            <a:avLst/>
            <a:gdLst>
              <a:gd name="connsiteX0" fmla="*/ 1059656 w 1059656"/>
              <a:gd name="connsiteY0" fmla="*/ 0 h 585788"/>
              <a:gd name="connsiteX1" fmla="*/ 912019 w 1059656"/>
              <a:gd name="connsiteY1" fmla="*/ 166688 h 585788"/>
              <a:gd name="connsiteX2" fmla="*/ 783431 w 1059656"/>
              <a:gd name="connsiteY2" fmla="*/ 269081 h 585788"/>
              <a:gd name="connsiteX3" fmla="*/ 557213 w 1059656"/>
              <a:gd name="connsiteY3" fmla="*/ 411956 h 585788"/>
              <a:gd name="connsiteX4" fmla="*/ 364331 w 1059656"/>
              <a:gd name="connsiteY4" fmla="*/ 497681 h 585788"/>
              <a:gd name="connsiteX5" fmla="*/ 195263 w 1059656"/>
              <a:gd name="connsiteY5" fmla="*/ 550069 h 585788"/>
              <a:gd name="connsiteX6" fmla="*/ 0 w 1059656"/>
              <a:gd name="connsiteY6" fmla="*/ 585788 h 585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9656" h="585788">
                <a:moveTo>
                  <a:pt x="1059656" y="0"/>
                </a:moveTo>
                <a:cubicBezTo>
                  <a:pt x="1008856" y="60920"/>
                  <a:pt x="958056" y="121841"/>
                  <a:pt x="912019" y="166688"/>
                </a:cubicBezTo>
                <a:cubicBezTo>
                  <a:pt x="865982" y="211535"/>
                  <a:pt x="842565" y="228203"/>
                  <a:pt x="783431" y="269081"/>
                </a:cubicBezTo>
                <a:cubicBezTo>
                  <a:pt x="724297" y="309959"/>
                  <a:pt x="627063" y="373856"/>
                  <a:pt x="557213" y="411956"/>
                </a:cubicBezTo>
                <a:cubicBezTo>
                  <a:pt x="487363" y="450056"/>
                  <a:pt x="424656" y="474662"/>
                  <a:pt x="364331" y="497681"/>
                </a:cubicBezTo>
                <a:cubicBezTo>
                  <a:pt x="304006" y="520700"/>
                  <a:pt x="255985" y="535385"/>
                  <a:pt x="195263" y="550069"/>
                </a:cubicBezTo>
                <a:cubicBezTo>
                  <a:pt x="134541" y="564754"/>
                  <a:pt x="67270" y="575271"/>
                  <a:pt x="0" y="585788"/>
                </a:cubicBezTo>
              </a:path>
            </a:pathLst>
          </a:cu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550F8B-BEEA-4EA8-ABB0-509AF7D2B54D}"/>
              </a:ext>
            </a:extLst>
          </p:cNvPr>
          <p:cNvSpPr/>
          <p:nvPr/>
        </p:nvSpPr>
        <p:spPr>
          <a:xfrm>
            <a:off x="5931035" y="6812104"/>
            <a:ext cx="2990715" cy="4667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22FADE-BC46-4F5D-B5FC-90727CC1AB20}"/>
              </a:ext>
            </a:extLst>
          </p:cNvPr>
          <p:cNvSpPr/>
          <p:nvPr/>
        </p:nvSpPr>
        <p:spPr>
          <a:xfrm>
            <a:off x="5955393" y="6543618"/>
            <a:ext cx="2339340" cy="325517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76" name="Picture 4" descr="Image result for dig in">
            <a:extLst>
              <a:ext uri="{FF2B5EF4-FFF2-40B4-BE49-F238E27FC236}">
                <a16:creationId xmlns:a16="http://schemas.microsoft.com/office/drawing/2014/main" id="{124E0878-0CCB-4312-B8A2-355283DF63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6268" y="1071562"/>
            <a:ext cx="3771900" cy="471487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Image result for readr hex">
            <a:extLst>
              <a:ext uri="{FF2B5EF4-FFF2-40B4-BE49-F238E27FC236}">
                <a16:creationId xmlns:a16="http://schemas.microsoft.com/office/drawing/2014/main" id="{CA95CDF8-8671-4584-BA35-E2C74F96E7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6544" y="6460129"/>
            <a:ext cx="993088" cy="1151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Image result for tidyr hex icon">
            <a:extLst>
              <a:ext uri="{FF2B5EF4-FFF2-40B4-BE49-F238E27FC236}">
                <a16:creationId xmlns:a16="http://schemas.microsoft.com/office/drawing/2014/main" id="{8FA5B8FA-139E-46CA-8CB8-B0EB2CB648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971" y="6460129"/>
            <a:ext cx="925954" cy="107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50A1C1B-F857-4E40-90B7-F3AF6B98C24D}"/>
              </a:ext>
            </a:extLst>
          </p:cNvPr>
          <p:cNvSpPr/>
          <p:nvPr/>
        </p:nvSpPr>
        <p:spPr>
          <a:xfrm>
            <a:off x="4432348" y="5984275"/>
            <a:ext cx="1244652" cy="498248"/>
          </a:xfrm>
          <a:prstGeom prst="rect">
            <a:avLst/>
          </a:prstGeom>
          <a:solidFill>
            <a:srgbClr val="EAEB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Picture 4" descr="Image result for tidyr hex">
            <a:extLst>
              <a:ext uri="{FF2B5EF4-FFF2-40B4-BE49-F238E27FC236}">
                <a16:creationId xmlns:a16="http://schemas.microsoft.com/office/drawing/2014/main" id="{BDFBEF4B-9A67-4A2C-8882-6CC3D9949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9484" y="5314950"/>
            <a:ext cx="1475549" cy="1667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5C89640A-E7D6-42F6-93E3-4220EA5FA44E}"/>
              </a:ext>
            </a:extLst>
          </p:cNvPr>
          <p:cNvSpPr/>
          <p:nvPr/>
        </p:nvSpPr>
        <p:spPr>
          <a:xfrm>
            <a:off x="2685047" y="6812104"/>
            <a:ext cx="1482189" cy="369333"/>
          </a:xfrm>
          <a:prstGeom prst="rect">
            <a:avLst/>
          </a:prstGeom>
          <a:solidFill>
            <a:srgbClr val="EAEB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2" name="Picture 2" descr="Image result for dplyr hex">
            <a:extLst>
              <a:ext uri="{FF2B5EF4-FFF2-40B4-BE49-F238E27FC236}">
                <a16:creationId xmlns:a16="http://schemas.microsoft.com/office/drawing/2014/main" id="{A1CE02E1-256A-4B86-B5BF-59C9C17819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1027" y="6316635"/>
            <a:ext cx="1015263" cy="1142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Star: 5 Points 26">
            <a:extLst>
              <a:ext uri="{FF2B5EF4-FFF2-40B4-BE49-F238E27FC236}">
                <a16:creationId xmlns:a16="http://schemas.microsoft.com/office/drawing/2014/main" id="{0E898C15-2605-451F-8043-EA7B90D7F25E}"/>
              </a:ext>
            </a:extLst>
          </p:cNvPr>
          <p:cNvSpPr/>
          <p:nvPr/>
        </p:nvSpPr>
        <p:spPr>
          <a:xfrm>
            <a:off x="5561103" y="5354227"/>
            <a:ext cx="419100" cy="365760"/>
          </a:xfrm>
          <a:prstGeom prst="star5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360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06ECE-60E0-48F5-9A59-B15997B21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31700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5700" b="1" dirty="0"/>
              <a:t>Let’s Code!</a:t>
            </a:r>
          </a:p>
        </p:txBody>
      </p:sp>
    </p:spTree>
    <p:extLst>
      <p:ext uri="{BB962C8B-B14F-4D97-AF65-F5344CB8AC3E}">
        <p14:creationId xmlns:p14="http://schemas.microsoft.com/office/powerpoint/2010/main" val="1285156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5089319-5DC1-4732-BE49-B3A73EB023C7}"/>
              </a:ext>
            </a:extLst>
          </p:cNvPr>
          <p:cNvSpPr txBox="1">
            <a:spLocks/>
          </p:cNvSpPr>
          <p:nvPr/>
        </p:nvSpPr>
        <p:spPr>
          <a:xfrm>
            <a:off x="589965" y="161265"/>
            <a:ext cx="3220035" cy="29629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ggplot2: Layered Grammar </a:t>
            </a:r>
          </a:p>
          <a:p>
            <a:r>
              <a:rPr lang="en-US" dirty="0"/>
              <a:t>of Graphics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1C6DDC-445A-48EC-9C0C-86032359E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3022" y="452835"/>
            <a:ext cx="8715678" cy="6219825"/>
          </a:xfrm>
          <a:prstGeom prst="rect">
            <a:avLst/>
          </a:prstGeom>
        </p:spPr>
      </p:pic>
      <p:graphicFrame>
        <p:nvGraphicFramePr>
          <p:cNvPr id="8" name="Content Placeholder 6">
            <a:extLst>
              <a:ext uri="{FF2B5EF4-FFF2-40B4-BE49-F238E27FC236}">
                <a16:creationId xmlns:a16="http://schemas.microsoft.com/office/drawing/2014/main" id="{E706958D-45B0-40CA-81CE-C4F7A556B1C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20738387"/>
              </p:ext>
            </p:extLst>
          </p:nvPr>
        </p:nvGraphicFramePr>
        <p:xfrm>
          <a:off x="974593" y="4001294"/>
          <a:ext cx="1711458" cy="126603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78007">
                  <a:extLst>
                    <a:ext uri="{9D8B030D-6E8A-4147-A177-3AD203B41FA5}">
                      <a16:colId xmlns:a16="http://schemas.microsoft.com/office/drawing/2014/main" val="2626080468"/>
                    </a:ext>
                  </a:extLst>
                </a:gridCol>
                <a:gridCol w="933451">
                  <a:extLst>
                    <a:ext uri="{9D8B030D-6E8A-4147-A177-3AD203B41FA5}">
                      <a16:colId xmlns:a16="http://schemas.microsoft.com/office/drawing/2014/main" val="93631301"/>
                    </a:ext>
                  </a:extLst>
                </a:gridCol>
              </a:tblGrid>
              <a:tr h="316508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en-US" dirty="0"/>
                        <a:t>Grade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en-US" dirty="0"/>
                        <a:t>Passing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3812529"/>
                  </a:ext>
                </a:extLst>
              </a:tr>
              <a:tr h="316508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en-US" dirty="0"/>
                        <a:t>6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en-US" dirty="0"/>
                        <a:t>11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240609098"/>
                  </a:ext>
                </a:extLst>
              </a:tr>
              <a:tr h="316508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798486"/>
                  </a:ext>
                </a:extLst>
              </a:tr>
              <a:tr h="316508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en-US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2405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9117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5467</TotalTime>
  <Words>988</Words>
  <Application>Microsoft Office PowerPoint</Application>
  <PresentationFormat>Widescreen</PresentationFormat>
  <Paragraphs>338</Paragraphs>
  <Slides>31</Slides>
  <Notes>8</Notes>
  <HiddenSlides>8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Calibri Light</vt:lpstr>
      <vt:lpstr>Times New Roman</vt:lpstr>
      <vt:lpstr>Office Theme</vt:lpstr>
      <vt:lpstr>PowerPoint Presentation</vt:lpstr>
      <vt:lpstr>Intro to Analysis</vt:lpstr>
      <vt:lpstr>PowerPoint Presentation</vt:lpstr>
      <vt:lpstr>Intro to R: Analysis</vt:lpstr>
      <vt:lpstr>Intro to R: Analysis</vt:lpstr>
      <vt:lpstr>Intro to R: Analysis</vt:lpstr>
      <vt:lpstr>PowerPoint Presentation</vt:lpstr>
      <vt:lpstr>Let’s Code!</vt:lpstr>
      <vt:lpstr>PowerPoint Presentation</vt:lpstr>
      <vt:lpstr>PowerPoint Presentation</vt:lpstr>
      <vt:lpstr>GUI Presets vs. Grammar </vt:lpstr>
      <vt:lpstr>GUI Presets vs. Grammar </vt:lpstr>
      <vt:lpstr>Let’s Code!</vt:lpstr>
      <vt:lpstr>GUI Presets vs. Grammar </vt:lpstr>
      <vt:lpstr>GUI Presets vs. Grammar </vt:lpstr>
      <vt:lpstr>GUI Presets vs. Grammar </vt:lpstr>
      <vt:lpstr>GUI Presets vs. Grammar </vt:lpstr>
      <vt:lpstr>GUI Presets vs. Grammar </vt:lpstr>
      <vt:lpstr>GUI Presets vs. Grammar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ggplot2: Mapping (data to geom aesthetics)</vt:lpstr>
      <vt:lpstr>ggplot2: Mapping (unmapped aesthetics: blue)</vt:lpstr>
      <vt:lpstr>PowerPoint Presentation</vt:lpstr>
      <vt:lpstr>Let’s Code!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R</dc:title>
  <dc:creator>Tyler Rinker</dc:creator>
  <cp:lastModifiedBy>Tyler Rinker</cp:lastModifiedBy>
  <cp:revision>103</cp:revision>
  <dcterms:created xsi:type="dcterms:W3CDTF">2018-03-20T22:50:16Z</dcterms:created>
  <dcterms:modified xsi:type="dcterms:W3CDTF">2018-04-28T17:53:12Z</dcterms:modified>
</cp:coreProperties>
</file>

<file path=docProps/thumbnail.jpeg>
</file>